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sldIdLst>
    <p:sldId id="256" r:id="rId4"/>
    <p:sldId id="259" r:id="rId5"/>
    <p:sldId id="288" r:id="rId6"/>
    <p:sldId id="260" r:id="rId7"/>
    <p:sldId id="274" r:id="rId8"/>
    <p:sldId id="287" r:id="rId9"/>
    <p:sldId id="263" r:id="rId10"/>
    <p:sldId id="275" r:id="rId11"/>
    <p:sldId id="277" r:id="rId12"/>
    <p:sldId id="278" r:id="rId13"/>
    <p:sldId id="279" r:id="rId14"/>
    <p:sldId id="284" r:id="rId15"/>
    <p:sldId id="280" r:id="rId16"/>
    <p:sldId id="266" r:id="rId17"/>
  </p:sldIdLst>
  <p:sldSz cx="12192000" cy="6858000"/>
  <p:notesSz cx="7103745" cy="10234295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A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素材CNN sccnn.com-34440"/>
          <p:cNvPicPr>
            <a:picLocks noChangeAspect="1"/>
          </p:cNvPicPr>
          <p:nvPr userDrawn="1"/>
        </p:nvPicPr>
        <p:blipFill>
          <a:blip r:embed="rId2"/>
          <a:srcRect b="12478"/>
          <a:stretch>
            <a:fillRect/>
          </a:stretch>
        </p:blipFill>
        <p:spPr>
          <a:xfrm>
            <a:off x="-17145" y="-24765"/>
            <a:ext cx="12232640" cy="69475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素材CNN sccnn.com-34440"/>
          <p:cNvPicPr>
            <a:picLocks noChangeAspect="1"/>
          </p:cNvPicPr>
          <p:nvPr userDrawn="1"/>
        </p:nvPicPr>
        <p:blipFill>
          <a:blip r:embed="rId2"/>
          <a:srcRect b="23742"/>
          <a:stretch>
            <a:fillRect/>
          </a:stretch>
        </p:blipFill>
        <p:spPr>
          <a:xfrm>
            <a:off x="-20320" y="-34925"/>
            <a:ext cx="12232640" cy="6882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hyperlink" Target="http://www.worldlib.com.cn" TargetMode="Externa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4.png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985520" y="1473835"/>
            <a:ext cx="8651240" cy="175323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en-US" altLang="zh-CN" sz="5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5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Worldlib</a:t>
            </a:r>
            <a:r>
              <a:rPr lang="zh-CN" altLang="en-US" sz="54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国外文献整合平台</a:t>
            </a:r>
            <a:endParaRPr lang="zh-CN" altLang="en-US" sz="54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45260" y="3481705"/>
            <a:ext cx="7731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1">
                <a:lumMod val="5000"/>
                <a:lumOff val="95000"/>
              </a:schemeClr>
            </a:gs>
            <a:gs pos="100000">
              <a:srgbClr val="B5D2EC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3BA3D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88365" y="1123315"/>
            <a:ext cx="104152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chemeClr val="accent1"/>
                </a:solidFill>
                <a:ea typeface="宋体" panose="02010600030101010101" pitchFamily="2" charset="-122"/>
              </a:rPr>
              <a:t>操作演示</a:t>
            </a:r>
            <a:endParaRPr lang="zh-CN" sz="28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000" b="1">
                <a:solidFill>
                  <a:schemeClr val="accent1"/>
                </a:solidFill>
                <a:ea typeface="宋体" panose="02010600030101010101" pitchFamily="2" charset="-122"/>
              </a:rPr>
              <a:t>       </a:t>
            </a:r>
            <a:r>
              <a:rPr lang="zh-CN" sz="2000">
                <a:solidFill>
                  <a:schemeClr val="tx1"/>
                </a:solidFill>
                <a:ea typeface="宋体" panose="02010600030101010101" pitchFamily="2" charset="-122"/>
              </a:rPr>
              <a:t>步骤三：点击目标文献。</a:t>
            </a:r>
            <a:endParaRPr lang="zh-CN" sz="2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5" name="图片 4" descr="微信图片_2021090312451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9530" y="2089150"/>
            <a:ext cx="7521575" cy="4337685"/>
          </a:xfrm>
          <a:prstGeom prst="rect">
            <a:avLst/>
          </a:prstGeom>
        </p:spPr>
      </p:pic>
      <p:sp>
        <p:nvSpPr>
          <p:cNvPr id="31" name="任意多边形 30"/>
          <p:cNvSpPr/>
          <p:nvPr/>
        </p:nvSpPr>
        <p:spPr>
          <a:xfrm>
            <a:off x="0" y="-5333790"/>
            <a:ext cx="5534174" cy="6466174"/>
          </a:xfrm>
          <a:custGeom>
            <a:avLst/>
            <a:gdLst>
              <a:gd name="connsiteX0" fmla="*/ 0 w 5534174"/>
              <a:gd name="connsiteY0" fmla="*/ 5333790 h 6466174"/>
              <a:gd name="connsiteX1" fmla="*/ 4760212 w 5534174"/>
              <a:gd name="connsiteY1" fmla="*/ 5333790 h 6466174"/>
              <a:gd name="connsiteX2" fmla="*/ 4165202 w 5534174"/>
              <a:gd name="connsiteY2" fmla="*/ 5915751 h 6466174"/>
              <a:gd name="connsiteX3" fmla="*/ 4104213 w 5534174"/>
              <a:gd name="connsiteY3" fmla="*/ 5982607 h 6466174"/>
              <a:gd name="connsiteX4" fmla="*/ 4004937 w 5534174"/>
              <a:gd name="connsiteY4" fmla="*/ 6072500 h 6466174"/>
              <a:gd name="connsiteX5" fmla="*/ 3980646 w 5534174"/>
              <a:gd name="connsiteY5" fmla="*/ 6096259 h 6466174"/>
              <a:gd name="connsiteX6" fmla="*/ 3952617 w 5534174"/>
              <a:gd name="connsiteY6" fmla="*/ 6114434 h 6466174"/>
              <a:gd name="connsiteX7" fmla="*/ 3858961 w 5534174"/>
              <a:gd name="connsiteY7" fmla="*/ 6184209 h 6466174"/>
              <a:gd name="connsiteX8" fmla="*/ 2932440 w 5534174"/>
              <a:gd name="connsiteY8" fmla="*/ 6466174 h 6466174"/>
              <a:gd name="connsiteX9" fmla="*/ 727173 w 5534174"/>
              <a:gd name="connsiteY9" fmla="*/ 6466174 h 6466174"/>
              <a:gd name="connsiteX10" fmla="*/ 612269 w 5534174"/>
              <a:gd name="connsiteY10" fmla="*/ 6460393 h 6466174"/>
              <a:gd name="connsiteX11" fmla="*/ 612269 w 5534174"/>
              <a:gd name="connsiteY11" fmla="*/ 6466174 h 6466174"/>
              <a:gd name="connsiteX12" fmla="*/ 0 w 5534174"/>
              <a:gd name="connsiteY12" fmla="*/ 6466174 h 6466174"/>
              <a:gd name="connsiteX13" fmla="*/ 5524962 w 5534174"/>
              <a:gd name="connsiteY13" fmla="*/ 0 h 6466174"/>
              <a:gd name="connsiteX14" fmla="*/ 5534174 w 5534174"/>
              <a:gd name="connsiteY14" fmla="*/ 1874 h 6466174"/>
              <a:gd name="connsiteX15" fmla="*/ 5514798 w 5534174"/>
              <a:gd name="connsiteY15" fmla="*/ 1874 h 646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4174" h="6466174">
                <a:moveTo>
                  <a:pt x="0" y="5333790"/>
                </a:moveTo>
                <a:lnTo>
                  <a:pt x="4760212" y="5333790"/>
                </a:lnTo>
                <a:lnTo>
                  <a:pt x="4165202" y="5915751"/>
                </a:lnTo>
                <a:lnTo>
                  <a:pt x="4104213" y="5982607"/>
                </a:lnTo>
                <a:lnTo>
                  <a:pt x="4004937" y="6072500"/>
                </a:lnTo>
                <a:lnTo>
                  <a:pt x="3980646" y="6096259"/>
                </a:lnTo>
                <a:lnTo>
                  <a:pt x="3952617" y="6114434"/>
                </a:lnTo>
                <a:lnTo>
                  <a:pt x="3858961" y="6184209"/>
                </a:lnTo>
                <a:cubicBezTo>
                  <a:pt x="3594480" y="6362227"/>
                  <a:pt x="3275644" y="6466174"/>
                  <a:pt x="2932440" y="6466174"/>
                </a:cubicBezTo>
                <a:lnTo>
                  <a:pt x="727173" y="6466174"/>
                </a:lnTo>
                <a:lnTo>
                  <a:pt x="612269" y="6460393"/>
                </a:lnTo>
                <a:lnTo>
                  <a:pt x="612269" y="6466174"/>
                </a:lnTo>
                <a:lnTo>
                  <a:pt x="0" y="6466174"/>
                </a:lnTo>
                <a:close/>
                <a:moveTo>
                  <a:pt x="5524962" y="0"/>
                </a:moveTo>
                <a:lnTo>
                  <a:pt x="5534174" y="1874"/>
                </a:lnTo>
                <a:lnTo>
                  <a:pt x="5514798" y="18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0" y="-5382855"/>
            <a:ext cx="5299473" cy="6191948"/>
          </a:xfrm>
          <a:custGeom>
            <a:avLst/>
            <a:gdLst>
              <a:gd name="connsiteX0" fmla="*/ 0 w 5534174"/>
              <a:gd name="connsiteY0" fmla="*/ 5333790 h 6466174"/>
              <a:gd name="connsiteX1" fmla="*/ 4760212 w 5534174"/>
              <a:gd name="connsiteY1" fmla="*/ 5333790 h 6466174"/>
              <a:gd name="connsiteX2" fmla="*/ 4165202 w 5534174"/>
              <a:gd name="connsiteY2" fmla="*/ 5915751 h 6466174"/>
              <a:gd name="connsiteX3" fmla="*/ 4104213 w 5534174"/>
              <a:gd name="connsiteY3" fmla="*/ 5982607 h 6466174"/>
              <a:gd name="connsiteX4" fmla="*/ 4004937 w 5534174"/>
              <a:gd name="connsiteY4" fmla="*/ 6072500 h 6466174"/>
              <a:gd name="connsiteX5" fmla="*/ 3980646 w 5534174"/>
              <a:gd name="connsiteY5" fmla="*/ 6096259 h 6466174"/>
              <a:gd name="connsiteX6" fmla="*/ 3952617 w 5534174"/>
              <a:gd name="connsiteY6" fmla="*/ 6114434 h 6466174"/>
              <a:gd name="connsiteX7" fmla="*/ 3858961 w 5534174"/>
              <a:gd name="connsiteY7" fmla="*/ 6184209 h 6466174"/>
              <a:gd name="connsiteX8" fmla="*/ 2932440 w 5534174"/>
              <a:gd name="connsiteY8" fmla="*/ 6466174 h 6466174"/>
              <a:gd name="connsiteX9" fmla="*/ 727173 w 5534174"/>
              <a:gd name="connsiteY9" fmla="*/ 6466174 h 6466174"/>
              <a:gd name="connsiteX10" fmla="*/ 612269 w 5534174"/>
              <a:gd name="connsiteY10" fmla="*/ 6460393 h 6466174"/>
              <a:gd name="connsiteX11" fmla="*/ 612269 w 5534174"/>
              <a:gd name="connsiteY11" fmla="*/ 6466174 h 6466174"/>
              <a:gd name="connsiteX12" fmla="*/ 0 w 5534174"/>
              <a:gd name="connsiteY12" fmla="*/ 6466174 h 6466174"/>
              <a:gd name="connsiteX13" fmla="*/ 5524962 w 5534174"/>
              <a:gd name="connsiteY13" fmla="*/ 0 h 6466174"/>
              <a:gd name="connsiteX14" fmla="*/ 5534174 w 5534174"/>
              <a:gd name="connsiteY14" fmla="*/ 1874 h 6466174"/>
              <a:gd name="connsiteX15" fmla="*/ 5514798 w 5534174"/>
              <a:gd name="connsiteY15" fmla="*/ 1874 h 646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4174" h="6466174">
                <a:moveTo>
                  <a:pt x="0" y="5333790"/>
                </a:moveTo>
                <a:lnTo>
                  <a:pt x="4760212" y="5333790"/>
                </a:lnTo>
                <a:lnTo>
                  <a:pt x="4165202" y="5915751"/>
                </a:lnTo>
                <a:lnTo>
                  <a:pt x="4104213" y="5982607"/>
                </a:lnTo>
                <a:lnTo>
                  <a:pt x="4004937" y="6072500"/>
                </a:lnTo>
                <a:lnTo>
                  <a:pt x="3980646" y="6096259"/>
                </a:lnTo>
                <a:lnTo>
                  <a:pt x="3952617" y="6114434"/>
                </a:lnTo>
                <a:lnTo>
                  <a:pt x="3858961" y="6184209"/>
                </a:lnTo>
                <a:cubicBezTo>
                  <a:pt x="3594480" y="6362227"/>
                  <a:pt x="3275644" y="6466174"/>
                  <a:pt x="2932440" y="6466174"/>
                </a:cubicBezTo>
                <a:lnTo>
                  <a:pt x="727173" y="6466174"/>
                </a:lnTo>
                <a:lnTo>
                  <a:pt x="612269" y="6460393"/>
                </a:lnTo>
                <a:lnTo>
                  <a:pt x="612269" y="6466174"/>
                </a:lnTo>
                <a:lnTo>
                  <a:pt x="0" y="6466174"/>
                </a:lnTo>
                <a:close/>
                <a:moveTo>
                  <a:pt x="5524962" y="0"/>
                </a:moveTo>
                <a:lnTo>
                  <a:pt x="5534174" y="1874"/>
                </a:lnTo>
                <a:lnTo>
                  <a:pt x="5514798" y="1874"/>
                </a:lnTo>
                <a:close/>
              </a:path>
            </a:pathLst>
          </a:custGeom>
          <a:gradFill>
            <a:gsLst>
              <a:gs pos="0">
                <a:srgbClr val="52B7E1"/>
              </a:gs>
              <a:gs pos="100000">
                <a:srgbClr val="0371C1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83895" y="21844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1">
                <a:lumMod val="5000"/>
                <a:lumOff val="95000"/>
              </a:schemeClr>
            </a:gs>
            <a:gs pos="100000">
              <a:srgbClr val="B5D2EC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3BA3D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88365" y="1102360"/>
            <a:ext cx="104152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chemeClr val="accent1"/>
                </a:solidFill>
                <a:ea typeface="宋体" panose="02010600030101010101" pitchFamily="2" charset="-122"/>
              </a:rPr>
              <a:t>操作演示</a:t>
            </a:r>
            <a:endParaRPr lang="zh-CN" sz="28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000" b="1">
                <a:solidFill>
                  <a:schemeClr val="accent1"/>
                </a:solidFill>
                <a:ea typeface="宋体" panose="02010600030101010101" pitchFamily="2" charset="-122"/>
              </a:rPr>
              <a:t>       </a:t>
            </a:r>
            <a:r>
              <a:rPr lang="zh-CN" sz="2000">
                <a:solidFill>
                  <a:schemeClr val="tx1"/>
                </a:solidFill>
                <a:ea typeface="宋体" panose="02010600030101010101" pitchFamily="2" charset="-122"/>
              </a:rPr>
              <a:t>步骤四：点击文献名进入文献详情介绍界面。</a:t>
            </a:r>
            <a:endParaRPr lang="zh-CN" sz="2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5" name="图片 4" descr="微信图片_2021090312451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8640" y="2419350"/>
            <a:ext cx="7929245" cy="3869690"/>
          </a:xfrm>
          <a:prstGeom prst="rect">
            <a:avLst/>
          </a:prstGeom>
        </p:spPr>
      </p:pic>
      <p:sp>
        <p:nvSpPr>
          <p:cNvPr id="31" name="任意多边形 30"/>
          <p:cNvSpPr/>
          <p:nvPr/>
        </p:nvSpPr>
        <p:spPr>
          <a:xfrm>
            <a:off x="0" y="-5333790"/>
            <a:ext cx="5534174" cy="6466174"/>
          </a:xfrm>
          <a:custGeom>
            <a:avLst/>
            <a:gdLst>
              <a:gd name="connsiteX0" fmla="*/ 0 w 5534174"/>
              <a:gd name="connsiteY0" fmla="*/ 5333790 h 6466174"/>
              <a:gd name="connsiteX1" fmla="*/ 4760212 w 5534174"/>
              <a:gd name="connsiteY1" fmla="*/ 5333790 h 6466174"/>
              <a:gd name="connsiteX2" fmla="*/ 4165202 w 5534174"/>
              <a:gd name="connsiteY2" fmla="*/ 5915751 h 6466174"/>
              <a:gd name="connsiteX3" fmla="*/ 4104213 w 5534174"/>
              <a:gd name="connsiteY3" fmla="*/ 5982607 h 6466174"/>
              <a:gd name="connsiteX4" fmla="*/ 4004937 w 5534174"/>
              <a:gd name="connsiteY4" fmla="*/ 6072500 h 6466174"/>
              <a:gd name="connsiteX5" fmla="*/ 3980646 w 5534174"/>
              <a:gd name="connsiteY5" fmla="*/ 6096259 h 6466174"/>
              <a:gd name="connsiteX6" fmla="*/ 3952617 w 5534174"/>
              <a:gd name="connsiteY6" fmla="*/ 6114434 h 6466174"/>
              <a:gd name="connsiteX7" fmla="*/ 3858961 w 5534174"/>
              <a:gd name="connsiteY7" fmla="*/ 6184209 h 6466174"/>
              <a:gd name="connsiteX8" fmla="*/ 2932440 w 5534174"/>
              <a:gd name="connsiteY8" fmla="*/ 6466174 h 6466174"/>
              <a:gd name="connsiteX9" fmla="*/ 727173 w 5534174"/>
              <a:gd name="connsiteY9" fmla="*/ 6466174 h 6466174"/>
              <a:gd name="connsiteX10" fmla="*/ 612269 w 5534174"/>
              <a:gd name="connsiteY10" fmla="*/ 6460393 h 6466174"/>
              <a:gd name="connsiteX11" fmla="*/ 612269 w 5534174"/>
              <a:gd name="connsiteY11" fmla="*/ 6466174 h 6466174"/>
              <a:gd name="connsiteX12" fmla="*/ 0 w 5534174"/>
              <a:gd name="connsiteY12" fmla="*/ 6466174 h 6466174"/>
              <a:gd name="connsiteX13" fmla="*/ 5524962 w 5534174"/>
              <a:gd name="connsiteY13" fmla="*/ 0 h 6466174"/>
              <a:gd name="connsiteX14" fmla="*/ 5534174 w 5534174"/>
              <a:gd name="connsiteY14" fmla="*/ 1874 h 6466174"/>
              <a:gd name="connsiteX15" fmla="*/ 5514798 w 5534174"/>
              <a:gd name="connsiteY15" fmla="*/ 1874 h 646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4174" h="6466174">
                <a:moveTo>
                  <a:pt x="0" y="5333790"/>
                </a:moveTo>
                <a:lnTo>
                  <a:pt x="4760212" y="5333790"/>
                </a:lnTo>
                <a:lnTo>
                  <a:pt x="4165202" y="5915751"/>
                </a:lnTo>
                <a:lnTo>
                  <a:pt x="4104213" y="5982607"/>
                </a:lnTo>
                <a:lnTo>
                  <a:pt x="4004937" y="6072500"/>
                </a:lnTo>
                <a:lnTo>
                  <a:pt x="3980646" y="6096259"/>
                </a:lnTo>
                <a:lnTo>
                  <a:pt x="3952617" y="6114434"/>
                </a:lnTo>
                <a:lnTo>
                  <a:pt x="3858961" y="6184209"/>
                </a:lnTo>
                <a:cubicBezTo>
                  <a:pt x="3594480" y="6362227"/>
                  <a:pt x="3275644" y="6466174"/>
                  <a:pt x="2932440" y="6466174"/>
                </a:cubicBezTo>
                <a:lnTo>
                  <a:pt x="727173" y="6466174"/>
                </a:lnTo>
                <a:lnTo>
                  <a:pt x="612269" y="6460393"/>
                </a:lnTo>
                <a:lnTo>
                  <a:pt x="612269" y="6466174"/>
                </a:lnTo>
                <a:lnTo>
                  <a:pt x="0" y="6466174"/>
                </a:lnTo>
                <a:close/>
                <a:moveTo>
                  <a:pt x="5524962" y="0"/>
                </a:moveTo>
                <a:lnTo>
                  <a:pt x="5534174" y="1874"/>
                </a:lnTo>
                <a:lnTo>
                  <a:pt x="5514798" y="18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0" y="-5382855"/>
            <a:ext cx="5299473" cy="6191948"/>
          </a:xfrm>
          <a:custGeom>
            <a:avLst/>
            <a:gdLst>
              <a:gd name="connsiteX0" fmla="*/ 0 w 5534174"/>
              <a:gd name="connsiteY0" fmla="*/ 5333790 h 6466174"/>
              <a:gd name="connsiteX1" fmla="*/ 4760212 w 5534174"/>
              <a:gd name="connsiteY1" fmla="*/ 5333790 h 6466174"/>
              <a:gd name="connsiteX2" fmla="*/ 4165202 w 5534174"/>
              <a:gd name="connsiteY2" fmla="*/ 5915751 h 6466174"/>
              <a:gd name="connsiteX3" fmla="*/ 4104213 w 5534174"/>
              <a:gd name="connsiteY3" fmla="*/ 5982607 h 6466174"/>
              <a:gd name="connsiteX4" fmla="*/ 4004937 w 5534174"/>
              <a:gd name="connsiteY4" fmla="*/ 6072500 h 6466174"/>
              <a:gd name="connsiteX5" fmla="*/ 3980646 w 5534174"/>
              <a:gd name="connsiteY5" fmla="*/ 6096259 h 6466174"/>
              <a:gd name="connsiteX6" fmla="*/ 3952617 w 5534174"/>
              <a:gd name="connsiteY6" fmla="*/ 6114434 h 6466174"/>
              <a:gd name="connsiteX7" fmla="*/ 3858961 w 5534174"/>
              <a:gd name="connsiteY7" fmla="*/ 6184209 h 6466174"/>
              <a:gd name="connsiteX8" fmla="*/ 2932440 w 5534174"/>
              <a:gd name="connsiteY8" fmla="*/ 6466174 h 6466174"/>
              <a:gd name="connsiteX9" fmla="*/ 727173 w 5534174"/>
              <a:gd name="connsiteY9" fmla="*/ 6466174 h 6466174"/>
              <a:gd name="connsiteX10" fmla="*/ 612269 w 5534174"/>
              <a:gd name="connsiteY10" fmla="*/ 6460393 h 6466174"/>
              <a:gd name="connsiteX11" fmla="*/ 612269 w 5534174"/>
              <a:gd name="connsiteY11" fmla="*/ 6466174 h 6466174"/>
              <a:gd name="connsiteX12" fmla="*/ 0 w 5534174"/>
              <a:gd name="connsiteY12" fmla="*/ 6466174 h 6466174"/>
              <a:gd name="connsiteX13" fmla="*/ 5524962 w 5534174"/>
              <a:gd name="connsiteY13" fmla="*/ 0 h 6466174"/>
              <a:gd name="connsiteX14" fmla="*/ 5534174 w 5534174"/>
              <a:gd name="connsiteY14" fmla="*/ 1874 h 6466174"/>
              <a:gd name="connsiteX15" fmla="*/ 5514798 w 5534174"/>
              <a:gd name="connsiteY15" fmla="*/ 1874 h 646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4174" h="6466174">
                <a:moveTo>
                  <a:pt x="0" y="5333790"/>
                </a:moveTo>
                <a:lnTo>
                  <a:pt x="4760212" y="5333790"/>
                </a:lnTo>
                <a:lnTo>
                  <a:pt x="4165202" y="5915751"/>
                </a:lnTo>
                <a:lnTo>
                  <a:pt x="4104213" y="5982607"/>
                </a:lnTo>
                <a:lnTo>
                  <a:pt x="4004937" y="6072500"/>
                </a:lnTo>
                <a:lnTo>
                  <a:pt x="3980646" y="6096259"/>
                </a:lnTo>
                <a:lnTo>
                  <a:pt x="3952617" y="6114434"/>
                </a:lnTo>
                <a:lnTo>
                  <a:pt x="3858961" y="6184209"/>
                </a:lnTo>
                <a:cubicBezTo>
                  <a:pt x="3594480" y="6362227"/>
                  <a:pt x="3275644" y="6466174"/>
                  <a:pt x="2932440" y="6466174"/>
                </a:cubicBezTo>
                <a:lnTo>
                  <a:pt x="727173" y="6466174"/>
                </a:lnTo>
                <a:lnTo>
                  <a:pt x="612269" y="6460393"/>
                </a:lnTo>
                <a:lnTo>
                  <a:pt x="612269" y="6466174"/>
                </a:lnTo>
                <a:lnTo>
                  <a:pt x="0" y="6466174"/>
                </a:lnTo>
                <a:close/>
                <a:moveTo>
                  <a:pt x="5524962" y="0"/>
                </a:moveTo>
                <a:lnTo>
                  <a:pt x="5534174" y="1874"/>
                </a:lnTo>
                <a:lnTo>
                  <a:pt x="5514798" y="1874"/>
                </a:lnTo>
                <a:close/>
              </a:path>
            </a:pathLst>
          </a:custGeom>
          <a:gradFill>
            <a:gsLst>
              <a:gs pos="0">
                <a:srgbClr val="52B7E1"/>
              </a:gs>
              <a:gs pos="100000">
                <a:srgbClr val="0371C1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83895" y="21844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1">
                <a:lumMod val="5000"/>
                <a:lumOff val="95000"/>
              </a:schemeClr>
            </a:gs>
            <a:gs pos="100000">
              <a:srgbClr val="B5D2EC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3BA3D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88365" y="1102360"/>
            <a:ext cx="104152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chemeClr val="accent1"/>
                </a:solidFill>
                <a:ea typeface="宋体" panose="02010600030101010101" pitchFamily="2" charset="-122"/>
              </a:rPr>
              <a:t>操作演示</a:t>
            </a:r>
            <a:endParaRPr lang="zh-CN" sz="28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000" b="1">
                <a:solidFill>
                  <a:schemeClr val="accent1"/>
                </a:solidFill>
                <a:ea typeface="宋体" panose="02010600030101010101" pitchFamily="2" charset="-122"/>
              </a:rPr>
              <a:t>       </a:t>
            </a:r>
            <a:r>
              <a:rPr lang="zh-CN" sz="2000">
                <a:solidFill>
                  <a:schemeClr val="tx1"/>
                </a:solidFill>
                <a:ea typeface="宋体" panose="02010600030101010101" pitchFamily="2" charset="-122"/>
              </a:rPr>
              <a:t>步骤四：未能成功下载的文献可按照提示寻求人工帮助。</a:t>
            </a:r>
            <a:endParaRPr lang="zh-CN" sz="2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4" name="图片 3" descr="微信图片_2021090312451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7850" y="2305050"/>
            <a:ext cx="2597785" cy="3114675"/>
          </a:xfrm>
          <a:prstGeom prst="rect">
            <a:avLst/>
          </a:prstGeom>
        </p:spPr>
      </p:pic>
      <p:pic>
        <p:nvPicPr>
          <p:cNvPr id="6" name="图片 5" descr="微信图片_202109031245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630" y="2305050"/>
            <a:ext cx="8046085" cy="4171950"/>
          </a:xfrm>
          <a:prstGeom prst="rect">
            <a:avLst/>
          </a:prstGeom>
        </p:spPr>
      </p:pic>
      <p:sp>
        <p:nvSpPr>
          <p:cNvPr id="31" name="任意多边形 30"/>
          <p:cNvSpPr/>
          <p:nvPr/>
        </p:nvSpPr>
        <p:spPr>
          <a:xfrm>
            <a:off x="0" y="-5333790"/>
            <a:ext cx="5534174" cy="6466174"/>
          </a:xfrm>
          <a:custGeom>
            <a:avLst/>
            <a:gdLst>
              <a:gd name="connsiteX0" fmla="*/ 0 w 5534174"/>
              <a:gd name="connsiteY0" fmla="*/ 5333790 h 6466174"/>
              <a:gd name="connsiteX1" fmla="*/ 4760212 w 5534174"/>
              <a:gd name="connsiteY1" fmla="*/ 5333790 h 6466174"/>
              <a:gd name="connsiteX2" fmla="*/ 4165202 w 5534174"/>
              <a:gd name="connsiteY2" fmla="*/ 5915751 h 6466174"/>
              <a:gd name="connsiteX3" fmla="*/ 4104213 w 5534174"/>
              <a:gd name="connsiteY3" fmla="*/ 5982607 h 6466174"/>
              <a:gd name="connsiteX4" fmla="*/ 4004937 w 5534174"/>
              <a:gd name="connsiteY4" fmla="*/ 6072500 h 6466174"/>
              <a:gd name="connsiteX5" fmla="*/ 3980646 w 5534174"/>
              <a:gd name="connsiteY5" fmla="*/ 6096259 h 6466174"/>
              <a:gd name="connsiteX6" fmla="*/ 3952617 w 5534174"/>
              <a:gd name="connsiteY6" fmla="*/ 6114434 h 6466174"/>
              <a:gd name="connsiteX7" fmla="*/ 3858961 w 5534174"/>
              <a:gd name="connsiteY7" fmla="*/ 6184209 h 6466174"/>
              <a:gd name="connsiteX8" fmla="*/ 2932440 w 5534174"/>
              <a:gd name="connsiteY8" fmla="*/ 6466174 h 6466174"/>
              <a:gd name="connsiteX9" fmla="*/ 727173 w 5534174"/>
              <a:gd name="connsiteY9" fmla="*/ 6466174 h 6466174"/>
              <a:gd name="connsiteX10" fmla="*/ 612269 w 5534174"/>
              <a:gd name="connsiteY10" fmla="*/ 6460393 h 6466174"/>
              <a:gd name="connsiteX11" fmla="*/ 612269 w 5534174"/>
              <a:gd name="connsiteY11" fmla="*/ 6466174 h 6466174"/>
              <a:gd name="connsiteX12" fmla="*/ 0 w 5534174"/>
              <a:gd name="connsiteY12" fmla="*/ 6466174 h 6466174"/>
              <a:gd name="connsiteX13" fmla="*/ 5524962 w 5534174"/>
              <a:gd name="connsiteY13" fmla="*/ 0 h 6466174"/>
              <a:gd name="connsiteX14" fmla="*/ 5534174 w 5534174"/>
              <a:gd name="connsiteY14" fmla="*/ 1874 h 6466174"/>
              <a:gd name="connsiteX15" fmla="*/ 5514798 w 5534174"/>
              <a:gd name="connsiteY15" fmla="*/ 1874 h 646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4174" h="6466174">
                <a:moveTo>
                  <a:pt x="0" y="5333790"/>
                </a:moveTo>
                <a:lnTo>
                  <a:pt x="4760212" y="5333790"/>
                </a:lnTo>
                <a:lnTo>
                  <a:pt x="4165202" y="5915751"/>
                </a:lnTo>
                <a:lnTo>
                  <a:pt x="4104213" y="5982607"/>
                </a:lnTo>
                <a:lnTo>
                  <a:pt x="4004937" y="6072500"/>
                </a:lnTo>
                <a:lnTo>
                  <a:pt x="3980646" y="6096259"/>
                </a:lnTo>
                <a:lnTo>
                  <a:pt x="3952617" y="6114434"/>
                </a:lnTo>
                <a:lnTo>
                  <a:pt x="3858961" y="6184209"/>
                </a:lnTo>
                <a:cubicBezTo>
                  <a:pt x="3594480" y="6362227"/>
                  <a:pt x="3275644" y="6466174"/>
                  <a:pt x="2932440" y="6466174"/>
                </a:cubicBezTo>
                <a:lnTo>
                  <a:pt x="727173" y="6466174"/>
                </a:lnTo>
                <a:lnTo>
                  <a:pt x="612269" y="6460393"/>
                </a:lnTo>
                <a:lnTo>
                  <a:pt x="612269" y="6466174"/>
                </a:lnTo>
                <a:lnTo>
                  <a:pt x="0" y="6466174"/>
                </a:lnTo>
                <a:close/>
                <a:moveTo>
                  <a:pt x="5524962" y="0"/>
                </a:moveTo>
                <a:lnTo>
                  <a:pt x="5534174" y="1874"/>
                </a:lnTo>
                <a:lnTo>
                  <a:pt x="5514798" y="18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0" y="-5382855"/>
            <a:ext cx="5299473" cy="6191948"/>
          </a:xfrm>
          <a:custGeom>
            <a:avLst/>
            <a:gdLst>
              <a:gd name="connsiteX0" fmla="*/ 0 w 5534174"/>
              <a:gd name="connsiteY0" fmla="*/ 5333790 h 6466174"/>
              <a:gd name="connsiteX1" fmla="*/ 4760212 w 5534174"/>
              <a:gd name="connsiteY1" fmla="*/ 5333790 h 6466174"/>
              <a:gd name="connsiteX2" fmla="*/ 4165202 w 5534174"/>
              <a:gd name="connsiteY2" fmla="*/ 5915751 h 6466174"/>
              <a:gd name="connsiteX3" fmla="*/ 4104213 w 5534174"/>
              <a:gd name="connsiteY3" fmla="*/ 5982607 h 6466174"/>
              <a:gd name="connsiteX4" fmla="*/ 4004937 w 5534174"/>
              <a:gd name="connsiteY4" fmla="*/ 6072500 h 6466174"/>
              <a:gd name="connsiteX5" fmla="*/ 3980646 w 5534174"/>
              <a:gd name="connsiteY5" fmla="*/ 6096259 h 6466174"/>
              <a:gd name="connsiteX6" fmla="*/ 3952617 w 5534174"/>
              <a:gd name="connsiteY6" fmla="*/ 6114434 h 6466174"/>
              <a:gd name="connsiteX7" fmla="*/ 3858961 w 5534174"/>
              <a:gd name="connsiteY7" fmla="*/ 6184209 h 6466174"/>
              <a:gd name="connsiteX8" fmla="*/ 2932440 w 5534174"/>
              <a:gd name="connsiteY8" fmla="*/ 6466174 h 6466174"/>
              <a:gd name="connsiteX9" fmla="*/ 727173 w 5534174"/>
              <a:gd name="connsiteY9" fmla="*/ 6466174 h 6466174"/>
              <a:gd name="connsiteX10" fmla="*/ 612269 w 5534174"/>
              <a:gd name="connsiteY10" fmla="*/ 6460393 h 6466174"/>
              <a:gd name="connsiteX11" fmla="*/ 612269 w 5534174"/>
              <a:gd name="connsiteY11" fmla="*/ 6466174 h 6466174"/>
              <a:gd name="connsiteX12" fmla="*/ 0 w 5534174"/>
              <a:gd name="connsiteY12" fmla="*/ 6466174 h 6466174"/>
              <a:gd name="connsiteX13" fmla="*/ 5524962 w 5534174"/>
              <a:gd name="connsiteY13" fmla="*/ 0 h 6466174"/>
              <a:gd name="connsiteX14" fmla="*/ 5534174 w 5534174"/>
              <a:gd name="connsiteY14" fmla="*/ 1874 h 6466174"/>
              <a:gd name="connsiteX15" fmla="*/ 5514798 w 5534174"/>
              <a:gd name="connsiteY15" fmla="*/ 1874 h 646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4174" h="6466174">
                <a:moveTo>
                  <a:pt x="0" y="5333790"/>
                </a:moveTo>
                <a:lnTo>
                  <a:pt x="4760212" y="5333790"/>
                </a:lnTo>
                <a:lnTo>
                  <a:pt x="4165202" y="5915751"/>
                </a:lnTo>
                <a:lnTo>
                  <a:pt x="4104213" y="5982607"/>
                </a:lnTo>
                <a:lnTo>
                  <a:pt x="4004937" y="6072500"/>
                </a:lnTo>
                <a:lnTo>
                  <a:pt x="3980646" y="6096259"/>
                </a:lnTo>
                <a:lnTo>
                  <a:pt x="3952617" y="6114434"/>
                </a:lnTo>
                <a:lnTo>
                  <a:pt x="3858961" y="6184209"/>
                </a:lnTo>
                <a:cubicBezTo>
                  <a:pt x="3594480" y="6362227"/>
                  <a:pt x="3275644" y="6466174"/>
                  <a:pt x="2932440" y="6466174"/>
                </a:cubicBezTo>
                <a:lnTo>
                  <a:pt x="727173" y="6466174"/>
                </a:lnTo>
                <a:lnTo>
                  <a:pt x="612269" y="6460393"/>
                </a:lnTo>
                <a:lnTo>
                  <a:pt x="612269" y="6466174"/>
                </a:lnTo>
                <a:lnTo>
                  <a:pt x="0" y="6466174"/>
                </a:lnTo>
                <a:close/>
                <a:moveTo>
                  <a:pt x="5524962" y="0"/>
                </a:moveTo>
                <a:lnTo>
                  <a:pt x="5534174" y="1874"/>
                </a:lnTo>
                <a:lnTo>
                  <a:pt x="5514798" y="1874"/>
                </a:lnTo>
                <a:close/>
              </a:path>
            </a:pathLst>
          </a:custGeom>
          <a:gradFill>
            <a:gsLst>
              <a:gs pos="0">
                <a:srgbClr val="52B7E1"/>
              </a:gs>
              <a:gs pos="100000">
                <a:srgbClr val="0371C1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3895" y="21844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1">
                <a:lumMod val="5000"/>
                <a:lumOff val="95000"/>
              </a:schemeClr>
            </a:gs>
            <a:gs pos="100000">
              <a:srgbClr val="B5D2EC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3BA3D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88365" y="1123315"/>
            <a:ext cx="104152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chemeClr val="accent1"/>
                </a:solidFill>
                <a:ea typeface="宋体" panose="02010600030101010101" pitchFamily="2" charset="-122"/>
              </a:rPr>
              <a:t>操作演示</a:t>
            </a:r>
            <a:endParaRPr lang="zh-CN" sz="28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000" b="1">
                <a:solidFill>
                  <a:schemeClr val="accent1"/>
                </a:solidFill>
                <a:ea typeface="宋体" panose="02010600030101010101" pitchFamily="2" charset="-122"/>
              </a:rPr>
              <a:t>       </a:t>
            </a:r>
            <a:r>
              <a:rPr lang="zh-CN" sz="2000">
                <a:solidFill>
                  <a:schemeClr val="tx1"/>
                </a:solidFill>
                <a:ea typeface="宋体" panose="02010600030101010101" pitchFamily="2" charset="-122"/>
              </a:rPr>
              <a:t>步骤五：阅读、下载。</a:t>
            </a:r>
            <a:endParaRPr lang="zh-CN" sz="2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5" name="图片 4" descr="worldlib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40" y="2149475"/>
            <a:ext cx="8013700" cy="3851275"/>
          </a:xfrm>
          <a:prstGeom prst="rect">
            <a:avLst/>
          </a:prstGeom>
        </p:spPr>
      </p:pic>
      <p:sp>
        <p:nvSpPr>
          <p:cNvPr id="31" name="任意多边形 30"/>
          <p:cNvSpPr/>
          <p:nvPr/>
        </p:nvSpPr>
        <p:spPr>
          <a:xfrm>
            <a:off x="0" y="-5333790"/>
            <a:ext cx="5534174" cy="6466174"/>
          </a:xfrm>
          <a:custGeom>
            <a:avLst/>
            <a:gdLst>
              <a:gd name="connsiteX0" fmla="*/ 0 w 5534174"/>
              <a:gd name="connsiteY0" fmla="*/ 5333790 h 6466174"/>
              <a:gd name="connsiteX1" fmla="*/ 4760212 w 5534174"/>
              <a:gd name="connsiteY1" fmla="*/ 5333790 h 6466174"/>
              <a:gd name="connsiteX2" fmla="*/ 4165202 w 5534174"/>
              <a:gd name="connsiteY2" fmla="*/ 5915751 h 6466174"/>
              <a:gd name="connsiteX3" fmla="*/ 4104213 w 5534174"/>
              <a:gd name="connsiteY3" fmla="*/ 5982607 h 6466174"/>
              <a:gd name="connsiteX4" fmla="*/ 4004937 w 5534174"/>
              <a:gd name="connsiteY4" fmla="*/ 6072500 h 6466174"/>
              <a:gd name="connsiteX5" fmla="*/ 3980646 w 5534174"/>
              <a:gd name="connsiteY5" fmla="*/ 6096259 h 6466174"/>
              <a:gd name="connsiteX6" fmla="*/ 3952617 w 5534174"/>
              <a:gd name="connsiteY6" fmla="*/ 6114434 h 6466174"/>
              <a:gd name="connsiteX7" fmla="*/ 3858961 w 5534174"/>
              <a:gd name="connsiteY7" fmla="*/ 6184209 h 6466174"/>
              <a:gd name="connsiteX8" fmla="*/ 2932440 w 5534174"/>
              <a:gd name="connsiteY8" fmla="*/ 6466174 h 6466174"/>
              <a:gd name="connsiteX9" fmla="*/ 727173 w 5534174"/>
              <a:gd name="connsiteY9" fmla="*/ 6466174 h 6466174"/>
              <a:gd name="connsiteX10" fmla="*/ 612269 w 5534174"/>
              <a:gd name="connsiteY10" fmla="*/ 6460393 h 6466174"/>
              <a:gd name="connsiteX11" fmla="*/ 612269 w 5534174"/>
              <a:gd name="connsiteY11" fmla="*/ 6466174 h 6466174"/>
              <a:gd name="connsiteX12" fmla="*/ 0 w 5534174"/>
              <a:gd name="connsiteY12" fmla="*/ 6466174 h 6466174"/>
              <a:gd name="connsiteX13" fmla="*/ 5524962 w 5534174"/>
              <a:gd name="connsiteY13" fmla="*/ 0 h 6466174"/>
              <a:gd name="connsiteX14" fmla="*/ 5534174 w 5534174"/>
              <a:gd name="connsiteY14" fmla="*/ 1874 h 6466174"/>
              <a:gd name="connsiteX15" fmla="*/ 5514798 w 5534174"/>
              <a:gd name="connsiteY15" fmla="*/ 1874 h 646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4174" h="6466174">
                <a:moveTo>
                  <a:pt x="0" y="5333790"/>
                </a:moveTo>
                <a:lnTo>
                  <a:pt x="4760212" y="5333790"/>
                </a:lnTo>
                <a:lnTo>
                  <a:pt x="4165202" y="5915751"/>
                </a:lnTo>
                <a:lnTo>
                  <a:pt x="4104213" y="5982607"/>
                </a:lnTo>
                <a:lnTo>
                  <a:pt x="4004937" y="6072500"/>
                </a:lnTo>
                <a:lnTo>
                  <a:pt x="3980646" y="6096259"/>
                </a:lnTo>
                <a:lnTo>
                  <a:pt x="3952617" y="6114434"/>
                </a:lnTo>
                <a:lnTo>
                  <a:pt x="3858961" y="6184209"/>
                </a:lnTo>
                <a:cubicBezTo>
                  <a:pt x="3594480" y="6362227"/>
                  <a:pt x="3275644" y="6466174"/>
                  <a:pt x="2932440" y="6466174"/>
                </a:cubicBezTo>
                <a:lnTo>
                  <a:pt x="727173" y="6466174"/>
                </a:lnTo>
                <a:lnTo>
                  <a:pt x="612269" y="6460393"/>
                </a:lnTo>
                <a:lnTo>
                  <a:pt x="612269" y="6466174"/>
                </a:lnTo>
                <a:lnTo>
                  <a:pt x="0" y="6466174"/>
                </a:lnTo>
                <a:close/>
                <a:moveTo>
                  <a:pt x="5524962" y="0"/>
                </a:moveTo>
                <a:lnTo>
                  <a:pt x="5534174" y="1874"/>
                </a:lnTo>
                <a:lnTo>
                  <a:pt x="5514798" y="18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0" y="-5382855"/>
            <a:ext cx="5299473" cy="6191948"/>
          </a:xfrm>
          <a:custGeom>
            <a:avLst/>
            <a:gdLst>
              <a:gd name="connsiteX0" fmla="*/ 0 w 5534174"/>
              <a:gd name="connsiteY0" fmla="*/ 5333790 h 6466174"/>
              <a:gd name="connsiteX1" fmla="*/ 4760212 w 5534174"/>
              <a:gd name="connsiteY1" fmla="*/ 5333790 h 6466174"/>
              <a:gd name="connsiteX2" fmla="*/ 4165202 w 5534174"/>
              <a:gd name="connsiteY2" fmla="*/ 5915751 h 6466174"/>
              <a:gd name="connsiteX3" fmla="*/ 4104213 w 5534174"/>
              <a:gd name="connsiteY3" fmla="*/ 5982607 h 6466174"/>
              <a:gd name="connsiteX4" fmla="*/ 4004937 w 5534174"/>
              <a:gd name="connsiteY4" fmla="*/ 6072500 h 6466174"/>
              <a:gd name="connsiteX5" fmla="*/ 3980646 w 5534174"/>
              <a:gd name="connsiteY5" fmla="*/ 6096259 h 6466174"/>
              <a:gd name="connsiteX6" fmla="*/ 3952617 w 5534174"/>
              <a:gd name="connsiteY6" fmla="*/ 6114434 h 6466174"/>
              <a:gd name="connsiteX7" fmla="*/ 3858961 w 5534174"/>
              <a:gd name="connsiteY7" fmla="*/ 6184209 h 6466174"/>
              <a:gd name="connsiteX8" fmla="*/ 2932440 w 5534174"/>
              <a:gd name="connsiteY8" fmla="*/ 6466174 h 6466174"/>
              <a:gd name="connsiteX9" fmla="*/ 727173 w 5534174"/>
              <a:gd name="connsiteY9" fmla="*/ 6466174 h 6466174"/>
              <a:gd name="connsiteX10" fmla="*/ 612269 w 5534174"/>
              <a:gd name="connsiteY10" fmla="*/ 6460393 h 6466174"/>
              <a:gd name="connsiteX11" fmla="*/ 612269 w 5534174"/>
              <a:gd name="connsiteY11" fmla="*/ 6466174 h 6466174"/>
              <a:gd name="connsiteX12" fmla="*/ 0 w 5534174"/>
              <a:gd name="connsiteY12" fmla="*/ 6466174 h 6466174"/>
              <a:gd name="connsiteX13" fmla="*/ 5524962 w 5534174"/>
              <a:gd name="connsiteY13" fmla="*/ 0 h 6466174"/>
              <a:gd name="connsiteX14" fmla="*/ 5534174 w 5534174"/>
              <a:gd name="connsiteY14" fmla="*/ 1874 h 6466174"/>
              <a:gd name="connsiteX15" fmla="*/ 5514798 w 5534174"/>
              <a:gd name="connsiteY15" fmla="*/ 1874 h 646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4174" h="6466174">
                <a:moveTo>
                  <a:pt x="0" y="5333790"/>
                </a:moveTo>
                <a:lnTo>
                  <a:pt x="4760212" y="5333790"/>
                </a:lnTo>
                <a:lnTo>
                  <a:pt x="4165202" y="5915751"/>
                </a:lnTo>
                <a:lnTo>
                  <a:pt x="4104213" y="5982607"/>
                </a:lnTo>
                <a:lnTo>
                  <a:pt x="4004937" y="6072500"/>
                </a:lnTo>
                <a:lnTo>
                  <a:pt x="3980646" y="6096259"/>
                </a:lnTo>
                <a:lnTo>
                  <a:pt x="3952617" y="6114434"/>
                </a:lnTo>
                <a:lnTo>
                  <a:pt x="3858961" y="6184209"/>
                </a:lnTo>
                <a:cubicBezTo>
                  <a:pt x="3594480" y="6362227"/>
                  <a:pt x="3275644" y="6466174"/>
                  <a:pt x="2932440" y="6466174"/>
                </a:cubicBezTo>
                <a:lnTo>
                  <a:pt x="727173" y="6466174"/>
                </a:lnTo>
                <a:lnTo>
                  <a:pt x="612269" y="6460393"/>
                </a:lnTo>
                <a:lnTo>
                  <a:pt x="612269" y="6466174"/>
                </a:lnTo>
                <a:lnTo>
                  <a:pt x="0" y="6466174"/>
                </a:lnTo>
                <a:close/>
                <a:moveTo>
                  <a:pt x="5524962" y="0"/>
                </a:moveTo>
                <a:lnTo>
                  <a:pt x="5534174" y="1874"/>
                </a:lnTo>
                <a:lnTo>
                  <a:pt x="5514798" y="1874"/>
                </a:lnTo>
                <a:close/>
              </a:path>
            </a:pathLst>
          </a:custGeom>
          <a:gradFill>
            <a:gsLst>
              <a:gs pos="0">
                <a:srgbClr val="52B7E1"/>
              </a:gs>
              <a:gs pos="100000">
                <a:srgbClr val="0371C1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83895" y="21844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1289685" y="1235075"/>
            <a:ext cx="5675630" cy="212280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endParaRPr lang="en-US" altLang="zh-CN" sz="6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en-US" altLang="zh-CN" sz="66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THANK  YOU</a:t>
            </a:r>
            <a:endParaRPr lang="en-US" altLang="zh-CN" sz="66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45260" y="3481705"/>
            <a:ext cx="7731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01015" y="23876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产品介绍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73020" y="2196465"/>
            <a:ext cx="43332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开放数据文献已经占到全球文献总量的20%以上，且均有一定的学术价值。开放数据散布于全球的各个角落，国内高校需要花费大量时间去搜集开放数据的来源，且搜集到的开放数据来源只是简单的罗列到图书馆官网供用户使用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73020" y="4470400"/>
            <a:ext cx="2768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只有文摘没有全文、需要注册、无法访问或速度较慢、部分免费部分收费等。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7215" y="1248410"/>
            <a:ext cx="47644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、产品背景</a:t>
            </a:r>
            <a:r>
              <a:rPr lang="en-US" altLang="zh-CN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开放资源现状</a:t>
            </a:r>
            <a:endParaRPr lang="zh-CN" altLang="en-US" sz="2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0" name="圆角矩形 149"/>
          <p:cNvSpPr/>
          <p:nvPr/>
        </p:nvSpPr>
        <p:spPr>
          <a:xfrm rot="2700000">
            <a:off x="1393901" y="2560124"/>
            <a:ext cx="490110" cy="490110"/>
          </a:xfrm>
          <a:prstGeom prst="roundRect">
            <a:avLst>
              <a:gd name="adj" fmla="val 12866"/>
            </a:avLst>
          </a:prstGeom>
          <a:gradFill>
            <a:gsLst>
              <a:gs pos="0">
                <a:srgbClr val="52B7E1"/>
              </a:gs>
              <a:gs pos="100000">
                <a:srgbClr val="0371C1"/>
              </a:gs>
            </a:gsLst>
            <a:lin ang="0" scaled="0"/>
          </a:gra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1" name="文本框 150"/>
          <p:cNvSpPr txBox="1"/>
          <p:nvPr/>
        </p:nvSpPr>
        <p:spPr>
          <a:xfrm>
            <a:off x="1417736" y="26168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57" name="圆角矩形 156"/>
          <p:cNvSpPr/>
          <p:nvPr/>
        </p:nvSpPr>
        <p:spPr>
          <a:xfrm rot="2700000">
            <a:off x="1394912" y="4567719"/>
            <a:ext cx="490110" cy="490110"/>
          </a:xfrm>
          <a:prstGeom prst="roundRect">
            <a:avLst>
              <a:gd name="adj" fmla="val 12866"/>
            </a:avLst>
          </a:prstGeom>
          <a:gradFill>
            <a:gsLst>
              <a:gs pos="0">
                <a:srgbClr val="52B7E1"/>
              </a:gs>
              <a:gs pos="100000">
                <a:srgbClr val="0371C1"/>
              </a:gs>
            </a:gsLst>
            <a:lin ang="0" scaled="0"/>
          </a:gra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8" name="文本框 157"/>
          <p:cNvSpPr txBox="1"/>
          <p:nvPr/>
        </p:nvSpPr>
        <p:spPr>
          <a:xfrm>
            <a:off x="1418747" y="4624489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01015" y="23876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产品介绍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573020" y="2196465"/>
            <a:ext cx="43332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在全球范围内搜集、整理开放数据文献，对分散的、无序的的开放数据文献进行科学的组织，充分利用自有搜索引擎，将相关的内容进行分类、标引，建立高质量的索引数据库</a:t>
            </a:r>
            <a:r>
              <a:rPr 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573020" y="4470400"/>
            <a:ext cx="33439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altLang="zh-CN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对不同的文献类型加以分类整理，把质量高、更新快的开放数据文献进行整合，根据不同的学科需要进行归类，使读者在尽可能广的空间内利用最少的时间获得有价值的文献。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7215" y="1248410"/>
            <a:ext cx="47644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、产品背景</a:t>
            </a:r>
            <a:r>
              <a:rPr lang="en-US" altLang="zh-CN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找到解决方案</a:t>
            </a:r>
            <a:endParaRPr lang="zh-CN" altLang="en-US" sz="2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0" name="圆角矩形 149"/>
          <p:cNvSpPr/>
          <p:nvPr/>
        </p:nvSpPr>
        <p:spPr>
          <a:xfrm rot="2700000">
            <a:off x="1393901" y="2560124"/>
            <a:ext cx="490110" cy="490110"/>
          </a:xfrm>
          <a:prstGeom prst="roundRect">
            <a:avLst>
              <a:gd name="adj" fmla="val 12866"/>
            </a:avLst>
          </a:prstGeom>
          <a:gradFill>
            <a:gsLst>
              <a:gs pos="0">
                <a:srgbClr val="52B7E1"/>
              </a:gs>
              <a:gs pos="100000">
                <a:srgbClr val="0371C1"/>
              </a:gs>
            </a:gsLst>
            <a:lin ang="0" scaled="0"/>
          </a:gra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1" name="文本框 150"/>
          <p:cNvSpPr txBox="1"/>
          <p:nvPr/>
        </p:nvSpPr>
        <p:spPr>
          <a:xfrm>
            <a:off x="1417736" y="261689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01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57" name="圆角矩形 156"/>
          <p:cNvSpPr/>
          <p:nvPr/>
        </p:nvSpPr>
        <p:spPr>
          <a:xfrm rot="2700000">
            <a:off x="1394912" y="4567719"/>
            <a:ext cx="490110" cy="490110"/>
          </a:xfrm>
          <a:prstGeom prst="roundRect">
            <a:avLst>
              <a:gd name="adj" fmla="val 12866"/>
            </a:avLst>
          </a:prstGeom>
          <a:gradFill>
            <a:gsLst>
              <a:gs pos="0">
                <a:srgbClr val="52B7E1"/>
              </a:gs>
              <a:gs pos="100000">
                <a:srgbClr val="0371C1"/>
              </a:gs>
            </a:gsLst>
            <a:lin ang="0" scaled="0"/>
          </a:gradFill>
          <a:ln>
            <a:noFill/>
          </a:ln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8" name="文本框 157"/>
          <p:cNvSpPr txBox="1"/>
          <p:nvPr/>
        </p:nvSpPr>
        <p:spPr>
          <a:xfrm>
            <a:off x="1418747" y="4624489"/>
            <a:ext cx="44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02</a:t>
            </a:r>
            <a:endParaRPr lang="zh-CN" altLang="en-US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1000">
              <a:schemeClr val="accent1">
                <a:lumMod val="5000"/>
                <a:lumOff val="95000"/>
              </a:schemeClr>
            </a:gs>
            <a:gs pos="100000">
              <a:srgbClr val="B5D2EC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3BA3D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31" name="任意多边形 30"/>
          <p:cNvSpPr/>
          <p:nvPr/>
        </p:nvSpPr>
        <p:spPr>
          <a:xfrm>
            <a:off x="0" y="-5333790"/>
            <a:ext cx="5534174" cy="6466174"/>
          </a:xfrm>
          <a:custGeom>
            <a:avLst/>
            <a:gdLst>
              <a:gd name="connsiteX0" fmla="*/ 0 w 5534174"/>
              <a:gd name="connsiteY0" fmla="*/ 5333790 h 6466174"/>
              <a:gd name="connsiteX1" fmla="*/ 4760212 w 5534174"/>
              <a:gd name="connsiteY1" fmla="*/ 5333790 h 6466174"/>
              <a:gd name="connsiteX2" fmla="*/ 4165202 w 5534174"/>
              <a:gd name="connsiteY2" fmla="*/ 5915751 h 6466174"/>
              <a:gd name="connsiteX3" fmla="*/ 4104213 w 5534174"/>
              <a:gd name="connsiteY3" fmla="*/ 5982607 h 6466174"/>
              <a:gd name="connsiteX4" fmla="*/ 4004937 w 5534174"/>
              <a:gd name="connsiteY4" fmla="*/ 6072500 h 6466174"/>
              <a:gd name="connsiteX5" fmla="*/ 3980646 w 5534174"/>
              <a:gd name="connsiteY5" fmla="*/ 6096259 h 6466174"/>
              <a:gd name="connsiteX6" fmla="*/ 3952617 w 5534174"/>
              <a:gd name="connsiteY6" fmla="*/ 6114434 h 6466174"/>
              <a:gd name="connsiteX7" fmla="*/ 3858961 w 5534174"/>
              <a:gd name="connsiteY7" fmla="*/ 6184209 h 6466174"/>
              <a:gd name="connsiteX8" fmla="*/ 2932440 w 5534174"/>
              <a:gd name="connsiteY8" fmla="*/ 6466174 h 6466174"/>
              <a:gd name="connsiteX9" fmla="*/ 727173 w 5534174"/>
              <a:gd name="connsiteY9" fmla="*/ 6466174 h 6466174"/>
              <a:gd name="connsiteX10" fmla="*/ 612269 w 5534174"/>
              <a:gd name="connsiteY10" fmla="*/ 6460393 h 6466174"/>
              <a:gd name="connsiteX11" fmla="*/ 612269 w 5534174"/>
              <a:gd name="connsiteY11" fmla="*/ 6466174 h 6466174"/>
              <a:gd name="connsiteX12" fmla="*/ 0 w 5534174"/>
              <a:gd name="connsiteY12" fmla="*/ 6466174 h 6466174"/>
              <a:gd name="connsiteX13" fmla="*/ 5524962 w 5534174"/>
              <a:gd name="connsiteY13" fmla="*/ 0 h 6466174"/>
              <a:gd name="connsiteX14" fmla="*/ 5534174 w 5534174"/>
              <a:gd name="connsiteY14" fmla="*/ 1874 h 6466174"/>
              <a:gd name="connsiteX15" fmla="*/ 5514798 w 5534174"/>
              <a:gd name="connsiteY15" fmla="*/ 1874 h 646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4174" h="6466174">
                <a:moveTo>
                  <a:pt x="0" y="5333790"/>
                </a:moveTo>
                <a:lnTo>
                  <a:pt x="4760212" y="5333790"/>
                </a:lnTo>
                <a:lnTo>
                  <a:pt x="4165202" y="5915751"/>
                </a:lnTo>
                <a:lnTo>
                  <a:pt x="4104213" y="5982607"/>
                </a:lnTo>
                <a:lnTo>
                  <a:pt x="4004937" y="6072500"/>
                </a:lnTo>
                <a:lnTo>
                  <a:pt x="3980646" y="6096259"/>
                </a:lnTo>
                <a:lnTo>
                  <a:pt x="3952617" y="6114434"/>
                </a:lnTo>
                <a:lnTo>
                  <a:pt x="3858961" y="6184209"/>
                </a:lnTo>
                <a:cubicBezTo>
                  <a:pt x="3594480" y="6362227"/>
                  <a:pt x="3275644" y="6466174"/>
                  <a:pt x="2932440" y="6466174"/>
                </a:cubicBezTo>
                <a:lnTo>
                  <a:pt x="727173" y="6466174"/>
                </a:lnTo>
                <a:lnTo>
                  <a:pt x="612269" y="6460393"/>
                </a:lnTo>
                <a:lnTo>
                  <a:pt x="612269" y="6466174"/>
                </a:lnTo>
                <a:lnTo>
                  <a:pt x="0" y="6466174"/>
                </a:lnTo>
                <a:close/>
                <a:moveTo>
                  <a:pt x="5524962" y="0"/>
                </a:moveTo>
                <a:lnTo>
                  <a:pt x="5534174" y="1874"/>
                </a:lnTo>
                <a:lnTo>
                  <a:pt x="5514798" y="18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0" y="-5382855"/>
            <a:ext cx="5299473" cy="6191948"/>
          </a:xfrm>
          <a:custGeom>
            <a:avLst/>
            <a:gdLst>
              <a:gd name="connsiteX0" fmla="*/ 0 w 5534174"/>
              <a:gd name="connsiteY0" fmla="*/ 5333790 h 6466174"/>
              <a:gd name="connsiteX1" fmla="*/ 4760212 w 5534174"/>
              <a:gd name="connsiteY1" fmla="*/ 5333790 h 6466174"/>
              <a:gd name="connsiteX2" fmla="*/ 4165202 w 5534174"/>
              <a:gd name="connsiteY2" fmla="*/ 5915751 h 6466174"/>
              <a:gd name="connsiteX3" fmla="*/ 4104213 w 5534174"/>
              <a:gd name="connsiteY3" fmla="*/ 5982607 h 6466174"/>
              <a:gd name="connsiteX4" fmla="*/ 4004937 w 5534174"/>
              <a:gd name="connsiteY4" fmla="*/ 6072500 h 6466174"/>
              <a:gd name="connsiteX5" fmla="*/ 3980646 w 5534174"/>
              <a:gd name="connsiteY5" fmla="*/ 6096259 h 6466174"/>
              <a:gd name="connsiteX6" fmla="*/ 3952617 w 5534174"/>
              <a:gd name="connsiteY6" fmla="*/ 6114434 h 6466174"/>
              <a:gd name="connsiteX7" fmla="*/ 3858961 w 5534174"/>
              <a:gd name="connsiteY7" fmla="*/ 6184209 h 6466174"/>
              <a:gd name="connsiteX8" fmla="*/ 2932440 w 5534174"/>
              <a:gd name="connsiteY8" fmla="*/ 6466174 h 6466174"/>
              <a:gd name="connsiteX9" fmla="*/ 727173 w 5534174"/>
              <a:gd name="connsiteY9" fmla="*/ 6466174 h 6466174"/>
              <a:gd name="connsiteX10" fmla="*/ 612269 w 5534174"/>
              <a:gd name="connsiteY10" fmla="*/ 6460393 h 6466174"/>
              <a:gd name="connsiteX11" fmla="*/ 612269 w 5534174"/>
              <a:gd name="connsiteY11" fmla="*/ 6466174 h 6466174"/>
              <a:gd name="connsiteX12" fmla="*/ 0 w 5534174"/>
              <a:gd name="connsiteY12" fmla="*/ 6466174 h 6466174"/>
              <a:gd name="connsiteX13" fmla="*/ 5524962 w 5534174"/>
              <a:gd name="connsiteY13" fmla="*/ 0 h 6466174"/>
              <a:gd name="connsiteX14" fmla="*/ 5534174 w 5534174"/>
              <a:gd name="connsiteY14" fmla="*/ 1874 h 6466174"/>
              <a:gd name="connsiteX15" fmla="*/ 5514798 w 5534174"/>
              <a:gd name="connsiteY15" fmla="*/ 1874 h 646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4174" h="6466174">
                <a:moveTo>
                  <a:pt x="0" y="5333790"/>
                </a:moveTo>
                <a:lnTo>
                  <a:pt x="4760212" y="5333790"/>
                </a:lnTo>
                <a:lnTo>
                  <a:pt x="4165202" y="5915751"/>
                </a:lnTo>
                <a:lnTo>
                  <a:pt x="4104213" y="5982607"/>
                </a:lnTo>
                <a:lnTo>
                  <a:pt x="4004937" y="6072500"/>
                </a:lnTo>
                <a:lnTo>
                  <a:pt x="3980646" y="6096259"/>
                </a:lnTo>
                <a:lnTo>
                  <a:pt x="3952617" y="6114434"/>
                </a:lnTo>
                <a:lnTo>
                  <a:pt x="3858961" y="6184209"/>
                </a:lnTo>
                <a:cubicBezTo>
                  <a:pt x="3594480" y="6362227"/>
                  <a:pt x="3275644" y="6466174"/>
                  <a:pt x="2932440" y="6466174"/>
                </a:cubicBezTo>
                <a:lnTo>
                  <a:pt x="727173" y="6466174"/>
                </a:lnTo>
                <a:lnTo>
                  <a:pt x="612269" y="6460393"/>
                </a:lnTo>
                <a:lnTo>
                  <a:pt x="612269" y="6466174"/>
                </a:lnTo>
                <a:lnTo>
                  <a:pt x="0" y="6466174"/>
                </a:lnTo>
                <a:close/>
                <a:moveTo>
                  <a:pt x="5524962" y="0"/>
                </a:moveTo>
                <a:lnTo>
                  <a:pt x="5534174" y="1874"/>
                </a:lnTo>
                <a:lnTo>
                  <a:pt x="5514798" y="1874"/>
                </a:lnTo>
                <a:close/>
              </a:path>
            </a:pathLst>
          </a:custGeom>
          <a:gradFill>
            <a:gsLst>
              <a:gs pos="0">
                <a:srgbClr val="52B7E1"/>
              </a:gs>
              <a:gs pos="100000">
                <a:srgbClr val="0371C1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683895" y="21844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产品介绍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62525" y="2261870"/>
            <a:ext cx="985520" cy="985520"/>
            <a:chOff x="1920" y="4577"/>
            <a:chExt cx="1552" cy="1552"/>
          </a:xfrm>
        </p:grpSpPr>
        <p:sp>
          <p:nvSpPr>
            <p:cNvPr id="14" name="椭圆 13"/>
            <p:cNvSpPr/>
            <p:nvPr/>
          </p:nvSpPr>
          <p:spPr>
            <a:xfrm>
              <a:off x="1920" y="4577"/>
              <a:ext cx="1552" cy="15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 dirty="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2215" y="4867"/>
              <a:ext cx="874" cy="879"/>
              <a:chOff x="1725613" y="5727700"/>
              <a:chExt cx="268287" cy="269875"/>
            </a:xfrm>
          </p:grpSpPr>
          <p:sp>
            <p:nvSpPr>
              <p:cNvPr id="19" name="Freeform 10"/>
              <p:cNvSpPr/>
              <p:nvPr/>
            </p:nvSpPr>
            <p:spPr bwMode="auto">
              <a:xfrm>
                <a:off x="1766888" y="5757863"/>
                <a:ext cx="31750" cy="31750"/>
              </a:xfrm>
              <a:custGeom>
                <a:avLst/>
                <a:gdLst>
                  <a:gd name="T0" fmla="*/ 10 w 12"/>
                  <a:gd name="T1" fmla="*/ 6 h 12"/>
                  <a:gd name="T2" fmla="*/ 6 w 12"/>
                  <a:gd name="T3" fmla="*/ 2 h 12"/>
                  <a:gd name="T4" fmla="*/ 2 w 12"/>
                  <a:gd name="T5" fmla="*/ 2 h 12"/>
                  <a:gd name="T6" fmla="*/ 2 w 12"/>
                  <a:gd name="T7" fmla="*/ 6 h 12"/>
                  <a:gd name="T8" fmla="*/ 6 w 12"/>
                  <a:gd name="T9" fmla="*/ 10 h 12"/>
                  <a:gd name="T10" fmla="*/ 10 w 12"/>
                  <a:gd name="T11" fmla="*/ 10 h 12"/>
                  <a:gd name="T12" fmla="*/ 10 w 12"/>
                  <a:gd name="T13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2">
                    <a:moveTo>
                      <a:pt x="10" y="6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5"/>
                      <a:pt x="2" y="6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2"/>
                      <a:pt x="9" y="12"/>
                      <a:pt x="10" y="10"/>
                    </a:cubicBezTo>
                    <a:cubicBezTo>
                      <a:pt x="12" y="9"/>
                      <a:pt x="12" y="7"/>
                      <a:pt x="10" y="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1"/>
              <p:cNvSpPr/>
              <p:nvPr/>
            </p:nvSpPr>
            <p:spPr bwMode="auto">
              <a:xfrm>
                <a:off x="1725613" y="5846763"/>
                <a:ext cx="33337" cy="15875"/>
              </a:xfrm>
              <a:custGeom>
                <a:avLst/>
                <a:gdLst>
                  <a:gd name="T0" fmla="*/ 9 w 12"/>
                  <a:gd name="T1" fmla="*/ 0 h 6"/>
                  <a:gd name="T2" fmla="*/ 3 w 12"/>
                  <a:gd name="T3" fmla="*/ 0 h 6"/>
                  <a:gd name="T4" fmla="*/ 0 w 12"/>
                  <a:gd name="T5" fmla="*/ 3 h 6"/>
                  <a:gd name="T6" fmla="*/ 3 w 12"/>
                  <a:gd name="T7" fmla="*/ 6 h 6"/>
                  <a:gd name="T8" fmla="*/ 9 w 12"/>
                  <a:gd name="T9" fmla="*/ 6 h 6"/>
                  <a:gd name="T10" fmla="*/ 12 w 12"/>
                  <a:gd name="T11" fmla="*/ 3 h 6"/>
                  <a:gd name="T12" fmla="*/ 9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6"/>
                      <a:pt x="12" y="5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12"/>
              <p:cNvSpPr/>
              <p:nvPr/>
            </p:nvSpPr>
            <p:spPr bwMode="auto">
              <a:xfrm>
                <a:off x="1960563" y="5862638"/>
                <a:ext cx="33337" cy="15875"/>
              </a:xfrm>
              <a:custGeom>
                <a:avLst/>
                <a:gdLst>
                  <a:gd name="T0" fmla="*/ 9 w 12"/>
                  <a:gd name="T1" fmla="*/ 0 h 6"/>
                  <a:gd name="T2" fmla="*/ 3 w 12"/>
                  <a:gd name="T3" fmla="*/ 0 h 6"/>
                  <a:gd name="T4" fmla="*/ 0 w 12"/>
                  <a:gd name="T5" fmla="*/ 3 h 6"/>
                  <a:gd name="T6" fmla="*/ 3 w 12"/>
                  <a:gd name="T7" fmla="*/ 6 h 6"/>
                  <a:gd name="T8" fmla="*/ 9 w 12"/>
                  <a:gd name="T9" fmla="*/ 6 h 6"/>
                  <a:gd name="T10" fmla="*/ 12 w 12"/>
                  <a:gd name="T11" fmla="*/ 3 h 6"/>
                  <a:gd name="T12" fmla="*/ 9 w 12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6">
                    <a:moveTo>
                      <a:pt x="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11" y="6"/>
                      <a:pt x="12" y="5"/>
                      <a:pt x="12" y="3"/>
                    </a:cubicBezTo>
                    <a:cubicBezTo>
                      <a:pt x="12" y="1"/>
                      <a:pt x="11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3"/>
              <p:cNvSpPr/>
              <p:nvPr/>
            </p:nvSpPr>
            <p:spPr bwMode="auto">
              <a:xfrm>
                <a:off x="1933575" y="5770563"/>
                <a:ext cx="30162" cy="30162"/>
              </a:xfrm>
              <a:custGeom>
                <a:avLst/>
                <a:gdLst>
                  <a:gd name="T0" fmla="*/ 10 w 11"/>
                  <a:gd name="T1" fmla="*/ 1 h 11"/>
                  <a:gd name="T2" fmla="*/ 5 w 11"/>
                  <a:gd name="T3" fmla="*/ 1 h 11"/>
                  <a:gd name="T4" fmla="*/ 1 w 11"/>
                  <a:gd name="T5" fmla="*/ 5 h 11"/>
                  <a:gd name="T6" fmla="*/ 1 w 11"/>
                  <a:gd name="T7" fmla="*/ 10 h 11"/>
                  <a:gd name="T8" fmla="*/ 5 w 11"/>
                  <a:gd name="T9" fmla="*/ 10 h 11"/>
                  <a:gd name="T10" fmla="*/ 10 w 11"/>
                  <a:gd name="T11" fmla="*/ 5 h 11"/>
                  <a:gd name="T12" fmla="*/ 10 w 11"/>
                  <a:gd name="T13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1">
                    <a:moveTo>
                      <a:pt x="10" y="1"/>
                    </a:moveTo>
                    <a:cubicBezTo>
                      <a:pt x="9" y="0"/>
                      <a:pt x="7" y="0"/>
                      <a:pt x="5" y="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7"/>
                      <a:pt x="0" y="9"/>
                      <a:pt x="1" y="10"/>
                    </a:cubicBezTo>
                    <a:cubicBezTo>
                      <a:pt x="2" y="11"/>
                      <a:pt x="4" y="11"/>
                      <a:pt x="5" y="10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4"/>
                      <a:pt x="11" y="2"/>
                      <a:pt x="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4"/>
              <p:cNvSpPr/>
              <p:nvPr/>
            </p:nvSpPr>
            <p:spPr bwMode="auto">
              <a:xfrm>
                <a:off x="1860550" y="5727700"/>
                <a:ext cx="17462" cy="34925"/>
              </a:xfrm>
              <a:custGeom>
                <a:avLst/>
                <a:gdLst>
                  <a:gd name="T0" fmla="*/ 3 w 6"/>
                  <a:gd name="T1" fmla="*/ 13 h 13"/>
                  <a:gd name="T2" fmla="*/ 5 w 6"/>
                  <a:gd name="T3" fmla="*/ 12 h 13"/>
                  <a:gd name="T4" fmla="*/ 6 w 6"/>
                  <a:gd name="T5" fmla="*/ 10 h 13"/>
                  <a:gd name="T6" fmla="*/ 6 w 6"/>
                  <a:gd name="T7" fmla="*/ 3 h 13"/>
                  <a:gd name="T8" fmla="*/ 3 w 6"/>
                  <a:gd name="T9" fmla="*/ 0 h 13"/>
                  <a:gd name="T10" fmla="*/ 0 w 6"/>
                  <a:gd name="T11" fmla="*/ 2 h 13"/>
                  <a:gd name="T12" fmla="*/ 0 w 6"/>
                  <a:gd name="T13" fmla="*/ 3 h 13"/>
                  <a:gd name="T14" fmla="*/ 0 w 6"/>
                  <a:gd name="T15" fmla="*/ 10 h 13"/>
                  <a:gd name="T16" fmla="*/ 3 w 6"/>
                  <a:gd name="T17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13">
                    <a:moveTo>
                      <a:pt x="3" y="13"/>
                    </a:moveTo>
                    <a:cubicBezTo>
                      <a:pt x="3" y="13"/>
                      <a:pt x="4" y="12"/>
                      <a:pt x="5" y="12"/>
                    </a:cubicBezTo>
                    <a:cubicBezTo>
                      <a:pt x="5" y="11"/>
                      <a:pt x="6" y="11"/>
                      <a:pt x="6" y="1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1" y="13"/>
                      <a:pt x="3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15"/>
              <p:cNvSpPr/>
              <p:nvPr/>
            </p:nvSpPr>
            <p:spPr bwMode="auto">
              <a:xfrm>
                <a:off x="1793875" y="5794375"/>
                <a:ext cx="131762" cy="152400"/>
              </a:xfrm>
              <a:custGeom>
                <a:avLst/>
                <a:gdLst>
                  <a:gd name="T0" fmla="*/ 25 w 49"/>
                  <a:gd name="T1" fmla="*/ 0 h 56"/>
                  <a:gd name="T2" fmla="*/ 0 w 49"/>
                  <a:gd name="T3" fmla="*/ 25 h 56"/>
                  <a:gd name="T4" fmla="*/ 12 w 49"/>
                  <a:gd name="T5" fmla="*/ 46 h 56"/>
                  <a:gd name="T6" fmla="*/ 12 w 49"/>
                  <a:gd name="T7" fmla="*/ 56 h 56"/>
                  <a:gd name="T8" fmla="*/ 37 w 49"/>
                  <a:gd name="T9" fmla="*/ 56 h 56"/>
                  <a:gd name="T10" fmla="*/ 37 w 49"/>
                  <a:gd name="T11" fmla="*/ 46 h 56"/>
                  <a:gd name="T12" fmla="*/ 49 w 49"/>
                  <a:gd name="T13" fmla="*/ 25 h 56"/>
                  <a:gd name="T14" fmla="*/ 25 w 49"/>
                  <a:gd name="T1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56">
                    <a:moveTo>
                      <a:pt x="25" y="0"/>
                    </a:moveTo>
                    <a:cubicBezTo>
                      <a:pt x="11" y="0"/>
                      <a:pt x="0" y="11"/>
                      <a:pt x="0" y="25"/>
                    </a:cubicBezTo>
                    <a:cubicBezTo>
                      <a:pt x="0" y="34"/>
                      <a:pt x="5" y="42"/>
                      <a:pt x="12" y="4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44" y="42"/>
                      <a:pt x="49" y="34"/>
                      <a:pt x="49" y="25"/>
                    </a:cubicBezTo>
                    <a:cubicBezTo>
                      <a:pt x="49" y="11"/>
                      <a:pt x="38" y="0"/>
                      <a:pt x="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16"/>
              <p:cNvSpPr/>
              <p:nvPr/>
            </p:nvSpPr>
            <p:spPr bwMode="auto">
              <a:xfrm>
                <a:off x="1825625" y="5962650"/>
                <a:ext cx="68262" cy="34925"/>
              </a:xfrm>
              <a:custGeom>
                <a:avLst/>
                <a:gdLst>
                  <a:gd name="T0" fmla="*/ 0 w 25"/>
                  <a:gd name="T1" fmla="*/ 6 h 13"/>
                  <a:gd name="T2" fmla="*/ 7 w 25"/>
                  <a:gd name="T3" fmla="*/ 6 h 13"/>
                  <a:gd name="T4" fmla="*/ 6 w 25"/>
                  <a:gd name="T5" fmla="*/ 7 h 13"/>
                  <a:gd name="T6" fmla="*/ 13 w 25"/>
                  <a:gd name="T7" fmla="*/ 13 h 13"/>
                  <a:gd name="T8" fmla="*/ 19 w 25"/>
                  <a:gd name="T9" fmla="*/ 7 h 13"/>
                  <a:gd name="T10" fmla="*/ 19 w 25"/>
                  <a:gd name="T11" fmla="*/ 6 h 13"/>
                  <a:gd name="T12" fmla="*/ 25 w 25"/>
                  <a:gd name="T13" fmla="*/ 6 h 13"/>
                  <a:gd name="T14" fmla="*/ 25 w 25"/>
                  <a:gd name="T15" fmla="*/ 0 h 13"/>
                  <a:gd name="T16" fmla="*/ 0 w 25"/>
                  <a:gd name="T17" fmla="*/ 0 h 13"/>
                  <a:gd name="T18" fmla="*/ 0 w 25"/>
                  <a:gd name="T19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13">
                    <a:moveTo>
                      <a:pt x="0" y="6"/>
                    </a:moveTo>
                    <a:cubicBezTo>
                      <a:pt x="7" y="6"/>
                      <a:pt x="7" y="6"/>
                      <a:pt x="7" y="6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6" y="10"/>
                      <a:pt x="9" y="13"/>
                      <a:pt x="13" y="13"/>
                    </a:cubicBezTo>
                    <a:cubicBezTo>
                      <a:pt x="16" y="13"/>
                      <a:pt x="19" y="10"/>
                      <a:pt x="19" y="7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7064375" y="3419475"/>
            <a:ext cx="985520" cy="985520"/>
            <a:chOff x="11125" y="5385"/>
            <a:chExt cx="1552" cy="1552"/>
          </a:xfrm>
        </p:grpSpPr>
        <p:sp>
          <p:nvSpPr>
            <p:cNvPr id="17" name="椭圆 16"/>
            <p:cNvSpPr/>
            <p:nvPr/>
          </p:nvSpPr>
          <p:spPr>
            <a:xfrm flipH="1">
              <a:off x="11125" y="5385"/>
              <a:ext cx="1552" cy="15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11544" y="5805"/>
              <a:ext cx="714" cy="711"/>
              <a:chOff x="5287964" y="2994026"/>
              <a:chExt cx="879475" cy="876300"/>
            </a:xfrm>
            <a:solidFill>
              <a:schemeClr val="bg1"/>
            </a:solidFill>
          </p:grpSpPr>
          <p:sp>
            <p:nvSpPr>
              <p:cNvPr id="27" name="Freeform 75"/>
              <p:cNvSpPr>
                <a:spLocks noEditPoints="1"/>
              </p:cNvSpPr>
              <p:nvPr/>
            </p:nvSpPr>
            <p:spPr bwMode="auto">
              <a:xfrm>
                <a:off x="5287964" y="3076576"/>
                <a:ext cx="796925" cy="793750"/>
              </a:xfrm>
              <a:custGeom>
                <a:avLst/>
                <a:gdLst>
                  <a:gd name="T0" fmla="*/ 105 w 211"/>
                  <a:gd name="T1" fmla="*/ 211 h 211"/>
                  <a:gd name="T2" fmla="*/ 211 w 211"/>
                  <a:gd name="T3" fmla="*/ 106 h 211"/>
                  <a:gd name="T4" fmla="*/ 198 w 211"/>
                  <a:gd name="T5" fmla="*/ 56 h 211"/>
                  <a:gd name="T6" fmla="*/ 196 w 211"/>
                  <a:gd name="T7" fmla="*/ 56 h 211"/>
                  <a:gd name="T8" fmla="*/ 194 w 211"/>
                  <a:gd name="T9" fmla="*/ 56 h 211"/>
                  <a:gd name="T10" fmla="*/ 181 w 211"/>
                  <a:gd name="T11" fmla="*/ 55 h 211"/>
                  <a:gd name="T12" fmla="*/ 171 w 211"/>
                  <a:gd name="T13" fmla="*/ 65 h 211"/>
                  <a:gd name="T14" fmla="*/ 183 w 211"/>
                  <a:gd name="T15" fmla="*/ 106 h 211"/>
                  <a:gd name="T16" fmla="*/ 105 w 211"/>
                  <a:gd name="T17" fmla="*/ 183 h 211"/>
                  <a:gd name="T18" fmla="*/ 28 w 211"/>
                  <a:gd name="T19" fmla="*/ 106 h 211"/>
                  <a:gd name="T20" fmla="*/ 105 w 211"/>
                  <a:gd name="T21" fmla="*/ 28 h 211"/>
                  <a:gd name="T22" fmla="*/ 146 w 211"/>
                  <a:gd name="T23" fmla="*/ 40 h 211"/>
                  <a:gd name="T24" fmla="*/ 155 w 211"/>
                  <a:gd name="T25" fmla="*/ 31 h 211"/>
                  <a:gd name="T26" fmla="*/ 154 w 211"/>
                  <a:gd name="T27" fmla="*/ 16 h 211"/>
                  <a:gd name="T28" fmla="*/ 154 w 211"/>
                  <a:gd name="T29" fmla="*/ 12 h 211"/>
                  <a:gd name="T30" fmla="*/ 105 w 211"/>
                  <a:gd name="T31" fmla="*/ 0 h 211"/>
                  <a:gd name="T32" fmla="*/ 0 w 211"/>
                  <a:gd name="T33" fmla="*/ 106 h 211"/>
                  <a:gd name="T34" fmla="*/ 105 w 211"/>
                  <a:gd name="T35" fmla="*/ 211 h 211"/>
                  <a:gd name="T36" fmla="*/ 105 w 211"/>
                  <a:gd name="T37" fmla="*/ 211 h 211"/>
                  <a:gd name="T38" fmla="*/ 105 w 211"/>
                  <a:gd name="T39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1" h="211">
                    <a:moveTo>
                      <a:pt x="105" y="211"/>
                    </a:moveTo>
                    <a:cubicBezTo>
                      <a:pt x="164" y="211"/>
                      <a:pt x="211" y="164"/>
                      <a:pt x="211" y="106"/>
                    </a:cubicBezTo>
                    <a:cubicBezTo>
                      <a:pt x="211" y="88"/>
                      <a:pt x="206" y="71"/>
                      <a:pt x="198" y="56"/>
                    </a:cubicBezTo>
                    <a:cubicBezTo>
                      <a:pt x="198" y="56"/>
                      <a:pt x="197" y="56"/>
                      <a:pt x="196" y="56"/>
                    </a:cubicBezTo>
                    <a:cubicBezTo>
                      <a:pt x="195" y="56"/>
                      <a:pt x="195" y="56"/>
                      <a:pt x="194" y="56"/>
                    </a:cubicBezTo>
                    <a:cubicBezTo>
                      <a:pt x="181" y="55"/>
                      <a:pt x="181" y="55"/>
                      <a:pt x="181" y="55"/>
                    </a:cubicBezTo>
                    <a:cubicBezTo>
                      <a:pt x="171" y="65"/>
                      <a:pt x="171" y="65"/>
                      <a:pt x="171" y="65"/>
                    </a:cubicBezTo>
                    <a:cubicBezTo>
                      <a:pt x="179" y="77"/>
                      <a:pt x="183" y="91"/>
                      <a:pt x="183" y="106"/>
                    </a:cubicBezTo>
                    <a:cubicBezTo>
                      <a:pt x="183" y="149"/>
                      <a:pt x="148" y="183"/>
                      <a:pt x="105" y="183"/>
                    </a:cubicBezTo>
                    <a:cubicBezTo>
                      <a:pt x="62" y="183"/>
                      <a:pt x="28" y="149"/>
                      <a:pt x="28" y="106"/>
                    </a:cubicBezTo>
                    <a:cubicBezTo>
                      <a:pt x="28" y="63"/>
                      <a:pt x="62" y="28"/>
                      <a:pt x="105" y="28"/>
                    </a:cubicBezTo>
                    <a:cubicBezTo>
                      <a:pt x="120" y="28"/>
                      <a:pt x="134" y="32"/>
                      <a:pt x="146" y="40"/>
                    </a:cubicBezTo>
                    <a:cubicBezTo>
                      <a:pt x="155" y="31"/>
                      <a:pt x="155" y="31"/>
                      <a:pt x="155" y="31"/>
                    </a:cubicBezTo>
                    <a:cubicBezTo>
                      <a:pt x="154" y="16"/>
                      <a:pt x="154" y="16"/>
                      <a:pt x="154" y="16"/>
                    </a:cubicBezTo>
                    <a:cubicBezTo>
                      <a:pt x="154" y="14"/>
                      <a:pt x="154" y="13"/>
                      <a:pt x="154" y="12"/>
                    </a:cubicBezTo>
                    <a:cubicBezTo>
                      <a:pt x="139" y="5"/>
                      <a:pt x="123" y="0"/>
                      <a:pt x="105" y="0"/>
                    </a:cubicBezTo>
                    <a:cubicBezTo>
                      <a:pt x="47" y="0"/>
                      <a:pt x="0" y="48"/>
                      <a:pt x="0" y="106"/>
                    </a:cubicBezTo>
                    <a:cubicBezTo>
                      <a:pt x="0" y="164"/>
                      <a:pt x="47" y="211"/>
                      <a:pt x="105" y="211"/>
                    </a:cubicBezTo>
                    <a:close/>
                    <a:moveTo>
                      <a:pt x="105" y="211"/>
                    </a:moveTo>
                    <a:cubicBezTo>
                      <a:pt x="105" y="211"/>
                      <a:pt x="105" y="211"/>
                      <a:pt x="105" y="2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76"/>
              <p:cNvSpPr>
                <a:spLocks noEditPoints="1"/>
              </p:cNvSpPr>
              <p:nvPr/>
            </p:nvSpPr>
            <p:spPr bwMode="auto">
              <a:xfrm>
                <a:off x="5487989" y="3279776"/>
                <a:ext cx="392113" cy="392113"/>
              </a:xfrm>
              <a:custGeom>
                <a:avLst/>
                <a:gdLst>
                  <a:gd name="T0" fmla="*/ 52 w 104"/>
                  <a:gd name="T1" fmla="*/ 25 h 104"/>
                  <a:gd name="T2" fmla="*/ 54 w 104"/>
                  <a:gd name="T3" fmla="*/ 25 h 104"/>
                  <a:gd name="T4" fmla="*/ 74 w 104"/>
                  <a:gd name="T5" fmla="*/ 5 h 104"/>
                  <a:gd name="T6" fmla="*/ 74 w 104"/>
                  <a:gd name="T7" fmla="*/ 5 h 104"/>
                  <a:gd name="T8" fmla="*/ 52 w 104"/>
                  <a:gd name="T9" fmla="*/ 0 h 104"/>
                  <a:gd name="T10" fmla="*/ 0 w 104"/>
                  <a:gd name="T11" fmla="*/ 52 h 104"/>
                  <a:gd name="T12" fmla="*/ 52 w 104"/>
                  <a:gd name="T13" fmla="*/ 104 h 104"/>
                  <a:gd name="T14" fmla="*/ 104 w 104"/>
                  <a:gd name="T15" fmla="*/ 52 h 104"/>
                  <a:gd name="T16" fmla="*/ 99 w 104"/>
                  <a:gd name="T17" fmla="*/ 30 h 104"/>
                  <a:gd name="T18" fmla="*/ 99 w 104"/>
                  <a:gd name="T19" fmla="*/ 30 h 104"/>
                  <a:gd name="T20" fmla="*/ 79 w 104"/>
                  <a:gd name="T21" fmla="*/ 50 h 104"/>
                  <a:gd name="T22" fmla="*/ 79 w 104"/>
                  <a:gd name="T23" fmla="*/ 52 h 104"/>
                  <a:gd name="T24" fmla="*/ 52 w 104"/>
                  <a:gd name="T25" fmla="*/ 79 h 104"/>
                  <a:gd name="T26" fmla="*/ 25 w 104"/>
                  <a:gd name="T27" fmla="*/ 52 h 104"/>
                  <a:gd name="T28" fmla="*/ 52 w 104"/>
                  <a:gd name="T29" fmla="*/ 25 h 104"/>
                  <a:gd name="T30" fmla="*/ 52 w 104"/>
                  <a:gd name="T31" fmla="*/ 25 h 104"/>
                  <a:gd name="T32" fmla="*/ 52 w 104"/>
                  <a:gd name="T33" fmla="*/ 2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04">
                    <a:moveTo>
                      <a:pt x="52" y="25"/>
                    </a:moveTo>
                    <a:cubicBezTo>
                      <a:pt x="53" y="25"/>
                      <a:pt x="54" y="25"/>
                      <a:pt x="54" y="2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68" y="2"/>
                      <a:pt x="60" y="0"/>
                      <a:pt x="52" y="0"/>
                    </a:cubicBezTo>
                    <a:cubicBezTo>
                      <a:pt x="24" y="0"/>
                      <a:pt x="0" y="23"/>
                      <a:pt x="0" y="52"/>
                    </a:cubicBezTo>
                    <a:cubicBezTo>
                      <a:pt x="0" y="81"/>
                      <a:pt x="24" y="104"/>
                      <a:pt x="52" y="104"/>
                    </a:cubicBezTo>
                    <a:cubicBezTo>
                      <a:pt x="81" y="104"/>
                      <a:pt x="104" y="81"/>
                      <a:pt x="104" y="52"/>
                    </a:cubicBezTo>
                    <a:cubicBezTo>
                      <a:pt x="104" y="44"/>
                      <a:pt x="102" y="37"/>
                      <a:pt x="99" y="30"/>
                    </a:cubicBezTo>
                    <a:cubicBezTo>
                      <a:pt x="99" y="30"/>
                      <a:pt x="99" y="30"/>
                      <a:pt x="99" y="30"/>
                    </a:cubicBezTo>
                    <a:cubicBezTo>
                      <a:pt x="79" y="50"/>
                      <a:pt x="79" y="50"/>
                      <a:pt x="79" y="50"/>
                    </a:cubicBezTo>
                    <a:cubicBezTo>
                      <a:pt x="79" y="50"/>
                      <a:pt x="79" y="51"/>
                      <a:pt x="79" y="52"/>
                    </a:cubicBezTo>
                    <a:cubicBezTo>
                      <a:pt x="79" y="67"/>
                      <a:pt x="67" y="79"/>
                      <a:pt x="52" y="79"/>
                    </a:cubicBezTo>
                    <a:cubicBezTo>
                      <a:pt x="37" y="79"/>
                      <a:pt x="25" y="67"/>
                      <a:pt x="25" y="52"/>
                    </a:cubicBezTo>
                    <a:cubicBezTo>
                      <a:pt x="25" y="37"/>
                      <a:pt x="37" y="25"/>
                      <a:pt x="52" y="25"/>
                    </a:cubicBezTo>
                    <a:close/>
                    <a:moveTo>
                      <a:pt x="52" y="25"/>
                    </a:moveTo>
                    <a:cubicBezTo>
                      <a:pt x="52" y="25"/>
                      <a:pt x="52" y="25"/>
                      <a:pt x="52" y="2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77"/>
              <p:cNvSpPr>
                <a:spLocks noEditPoints="1"/>
              </p:cNvSpPr>
              <p:nvPr/>
            </p:nvSpPr>
            <p:spPr bwMode="auto">
              <a:xfrm>
                <a:off x="5722939" y="2994026"/>
                <a:ext cx="444500" cy="441325"/>
              </a:xfrm>
              <a:custGeom>
                <a:avLst/>
                <a:gdLst>
                  <a:gd name="T0" fmla="*/ 99 w 118"/>
                  <a:gd name="T1" fmla="*/ 32 h 117"/>
                  <a:gd name="T2" fmla="*/ 105 w 118"/>
                  <a:gd name="T3" fmla="*/ 26 h 117"/>
                  <a:gd name="T4" fmla="*/ 105 w 118"/>
                  <a:gd name="T5" fmla="*/ 17 h 117"/>
                  <a:gd name="T6" fmla="*/ 101 w 118"/>
                  <a:gd name="T7" fmla="*/ 13 h 117"/>
                  <a:gd name="T8" fmla="*/ 96 w 118"/>
                  <a:gd name="T9" fmla="*/ 11 h 117"/>
                  <a:gd name="T10" fmla="*/ 92 w 118"/>
                  <a:gd name="T11" fmla="*/ 13 h 117"/>
                  <a:gd name="T12" fmla="*/ 85 w 118"/>
                  <a:gd name="T13" fmla="*/ 19 h 117"/>
                  <a:gd name="T14" fmla="*/ 84 w 118"/>
                  <a:gd name="T15" fmla="*/ 2 h 117"/>
                  <a:gd name="T16" fmla="*/ 82 w 118"/>
                  <a:gd name="T17" fmla="*/ 0 h 117"/>
                  <a:gd name="T18" fmla="*/ 80 w 118"/>
                  <a:gd name="T19" fmla="*/ 1 h 117"/>
                  <a:gd name="T20" fmla="*/ 54 w 118"/>
                  <a:gd name="T21" fmla="*/ 26 h 117"/>
                  <a:gd name="T22" fmla="*/ 51 w 118"/>
                  <a:gd name="T23" fmla="*/ 35 h 117"/>
                  <a:gd name="T24" fmla="*/ 51 w 118"/>
                  <a:gd name="T25" fmla="*/ 36 h 117"/>
                  <a:gd name="T26" fmla="*/ 52 w 118"/>
                  <a:gd name="T27" fmla="*/ 52 h 117"/>
                  <a:gd name="T28" fmla="*/ 43 w 118"/>
                  <a:gd name="T29" fmla="*/ 62 h 117"/>
                  <a:gd name="T30" fmla="*/ 26 w 118"/>
                  <a:gd name="T31" fmla="*/ 78 h 117"/>
                  <a:gd name="T32" fmla="*/ 26 w 118"/>
                  <a:gd name="T33" fmla="*/ 79 h 117"/>
                  <a:gd name="T34" fmla="*/ 10 w 118"/>
                  <a:gd name="T35" fmla="*/ 95 h 117"/>
                  <a:gd name="T36" fmla="*/ 2 w 118"/>
                  <a:gd name="T37" fmla="*/ 102 h 117"/>
                  <a:gd name="T38" fmla="*/ 1 w 118"/>
                  <a:gd name="T39" fmla="*/ 106 h 117"/>
                  <a:gd name="T40" fmla="*/ 0 w 118"/>
                  <a:gd name="T41" fmla="*/ 111 h 117"/>
                  <a:gd name="T42" fmla="*/ 6 w 118"/>
                  <a:gd name="T43" fmla="*/ 117 h 117"/>
                  <a:gd name="T44" fmla="*/ 6 w 118"/>
                  <a:gd name="T45" fmla="*/ 117 h 117"/>
                  <a:gd name="T46" fmla="*/ 12 w 118"/>
                  <a:gd name="T47" fmla="*/ 117 h 117"/>
                  <a:gd name="T48" fmla="*/ 16 w 118"/>
                  <a:gd name="T49" fmla="*/ 115 h 117"/>
                  <a:gd name="T50" fmla="*/ 66 w 118"/>
                  <a:gd name="T51" fmla="*/ 65 h 117"/>
                  <a:gd name="T52" fmla="*/ 81 w 118"/>
                  <a:gd name="T53" fmla="*/ 66 h 117"/>
                  <a:gd name="T54" fmla="*/ 82 w 118"/>
                  <a:gd name="T55" fmla="*/ 66 h 117"/>
                  <a:gd name="T56" fmla="*/ 83 w 118"/>
                  <a:gd name="T57" fmla="*/ 66 h 117"/>
                  <a:gd name="T58" fmla="*/ 91 w 118"/>
                  <a:gd name="T59" fmla="*/ 63 h 117"/>
                  <a:gd name="T60" fmla="*/ 116 w 118"/>
                  <a:gd name="T61" fmla="*/ 37 h 117"/>
                  <a:gd name="T62" fmla="*/ 115 w 118"/>
                  <a:gd name="T63" fmla="*/ 33 h 117"/>
                  <a:gd name="T64" fmla="*/ 99 w 118"/>
                  <a:gd name="T65" fmla="*/ 32 h 117"/>
                  <a:gd name="T66" fmla="*/ 99 w 118"/>
                  <a:gd name="T67" fmla="*/ 32 h 117"/>
                  <a:gd name="T68" fmla="*/ 99 w 118"/>
                  <a:gd name="T69" fmla="*/ 3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8" h="117">
                    <a:moveTo>
                      <a:pt x="99" y="32"/>
                    </a:moveTo>
                    <a:cubicBezTo>
                      <a:pt x="105" y="26"/>
                      <a:pt x="105" y="26"/>
                      <a:pt x="105" y="26"/>
                    </a:cubicBezTo>
                    <a:cubicBezTo>
                      <a:pt x="108" y="24"/>
                      <a:pt x="108" y="20"/>
                      <a:pt x="105" y="17"/>
                    </a:cubicBezTo>
                    <a:cubicBezTo>
                      <a:pt x="101" y="13"/>
                      <a:pt x="101" y="13"/>
                      <a:pt x="101" y="13"/>
                    </a:cubicBezTo>
                    <a:cubicBezTo>
                      <a:pt x="100" y="12"/>
                      <a:pt x="98" y="11"/>
                      <a:pt x="96" y="11"/>
                    </a:cubicBezTo>
                    <a:cubicBezTo>
                      <a:pt x="95" y="11"/>
                      <a:pt x="93" y="12"/>
                      <a:pt x="92" y="13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4" y="2"/>
                      <a:pt x="84" y="2"/>
                      <a:pt x="84" y="2"/>
                    </a:cubicBezTo>
                    <a:cubicBezTo>
                      <a:pt x="84" y="1"/>
                      <a:pt x="83" y="0"/>
                      <a:pt x="82" y="0"/>
                    </a:cubicBezTo>
                    <a:cubicBezTo>
                      <a:pt x="81" y="0"/>
                      <a:pt x="80" y="0"/>
                      <a:pt x="80" y="1"/>
                    </a:cubicBezTo>
                    <a:cubicBezTo>
                      <a:pt x="54" y="26"/>
                      <a:pt x="54" y="26"/>
                      <a:pt x="54" y="26"/>
                    </a:cubicBezTo>
                    <a:cubicBezTo>
                      <a:pt x="52" y="29"/>
                      <a:pt x="51" y="32"/>
                      <a:pt x="51" y="35"/>
                    </a:cubicBezTo>
                    <a:cubicBezTo>
                      <a:pt x="51" y="36"/>
                      <a:pt x="51" y="36"/>
                      <a:pt x="51" y="36"/>
                    </a:cubicBezTo>
                    <a:cubicBezTo>
                      <a:pt x="52" y="52"/>
                      <a:pt x="52" y="52"/>
                      <a:pt x="52" y="52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10" y="95"/>
                      <a:pt x="10" y="95"/>
                      <a:pt x="10" y="95"/>
                    </a:cubicBezTo>
                    <a:cubicBezTo>
                      <a:pt x="2" y="102"/>
                      <a:pt x="2" y="102"/>
                      <a:pt x="2" y="102"/>
                    </a:cubicBezTo>
                    <a:cubicBezTo>
                      <a:pt x="1" y="103"/>
                      <a:pt x="1" y="104"/>
                      <a:pt x="1" y="106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0" y="115"/>
                      <a:pt x="3" y="117"/>
                      <a:pt x="6" y="117"/>
                    </a:cubicBezTo>
                    <a:cubicBezTo>
                      <a:pt x="6" y="117"/>
                      <a:pt x="6" y="117"/>
                      <a:pt x="6" y="117"/>
                    </a:cubicBezTo>
                    <a:cubicBezTo>
                      <a:pt x="12" y="117"/>
                      <a:pt x="12" y="117"/>
                      <a:pt x="12" y="117"/>
                    </a:cubicBezTo>
                    <a:cubicBezTo>
                      <a:pt x="14" y="117"/>
                      <a:pt x="15" y="116"/>
                      <a:pt x="16" y="115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81" y="66"/>
                      <a:pt x="81" y="66"/>
                      <a:pt x="81" y="66"/>
                    </a:cubicBezTo>
                    <a:cubicBezTo>
                      <a:pt x="82" y="66"/>
                      <a:pt x="82" y="66"/>
                      <a:pt x="82" y="66"/>
                    </a:cubicBezTo>
                    <a:cubicBezTo>
                      <a:pt x="82" y="66"/>
                      <a:pt x="82" y="66"/>
                      <a:pt x="83" y="66"/>
                    </a:cubicBezTo>
                    <a:cubicBezTo>
                      <a:pt x="86" y="66"/>
                      <a:pt x="89" y="65"/>
                      <a:pt x="91" y="63"/>
                    </a:cubicBezTo>
                    <a:cubicBezTo>
                      <a:pt x="116" y="37"/>
                      <a:pt x="116" y="37"/>
                      <a:pt x="116" y="37"/>
                    </a:cubicBezTo>
                    <a:cubicBezTo>
                      <a:pt x="118" y="36"/>
                      <a:pt x="117" y="33"/>
                      <a:pt x="115" y="33"/>
                    </a:cubicBezTo>
                    <a:lnTo>
                      <a:pt x="99" y="32"/>
                    </a:lnTo>
                    <a:close/>
                    <a:moveTo>
                      <a:pt x="99" y="32"/>
                    </a:moveTo>
                    <a:cubicBezTo>
                      <a:pt x="99" y="32"/>
                      <a:pt x="99" y="32"/>
                      <a:pt x="99" y="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5" name="椭圆 14"/>
          <p:cNvSpPr/>
          <p:nvPr/>
        </p:nvSpPr>
        <p:spPr>
          <a:xfrm rot="18888730">
            <a:off x="3052343" y="4148294"/>
            <a:ext cx="985223" cy="98522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9" name="任意多边形 38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3500000" flipV="1">
            <a:off x="2170275" y="3971225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任意多边形 39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8100000" flipV="1">
            <a:off x="3842273" y="3822916"/>
            <a:ext cx="1194883" cy="167846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1" name="任意多边形 40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12784510" flipV="1">
            <a:off x="6068366" y="3451780"/>
            <a:ext cx="834605" cy="6078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2" name="任意多边形 41" descr="e7d195523061f1c0205959036996ad55c215b892a7aac5c0B9ADEF7896FB48F2EF97163A2DE1401E1875DEDC438B7864AD24CA23553DBBBD975DAF4CAD4A2592689FFB6CEE59FFA55B2702D0E5EE29CDFC0DD98BC7D6A39A64D3162AEA17DB19B9B9A87D0E9A0C5838999CD047764B32476FB53FC54D3671B43638F8C25D9EC95BB52BCC6C1CB3F6DE41EB0266A54822"/>
          <p:cNvSpPr/>
          <p:nvPr/>
        </p:nvSpPr>
        <p:spPr>
          <a:xfrm rot="8083841">
            <a:off x="7960782" y="3101843"/>
            <a:ext cx="789374" cy="152218"/>
          </a:xfrm>
          <a:custGeom>
            <a:avLst/>
            <a:gdLst>
              <a:gd name="connsiteX0" fmla="*/ 0 w 3125338"/>
              <a:gd name="connsiteY0" fmla="*/ 0 h 0"/>
              <a:gd name="connsiteX1" fmla="*/ 3125338 w 3125338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5338">
                <a:moveTo>
                  <a:pt x="0" y="0"/>
                </a:moveTo>
                <a:lnTo>
                  <a:pt x="3125338" y="0"/>
                </a:lnTo>
              </a:path>
            </a:pathLst>
          </a:cu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6" name="椭圆 55"/>
          <p:cNvSpPr/>
          <p:nvPr/>
        </p:nvSpPr>
        <p:spPr>
          <a:xfrm flipH="1">
            <a:off x="8714209" y="2018602"/>
            <a:ext cx="985223" cy="98522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>
              <a:solidFill>
                <a:prstClr val="white"/>
              </a:solidFill>
              <a:latin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3327466" y="4457777"/>
            <a:ext cx="434975" cy="367030"/>
            <a:chOff x="7826375" y="2423160"/>
            <a:chExt cx="434975" cy="367030"/>
          </a:xfrm>
          <a:solidFill>
            <a:schemeClr val="bg1"/>
          </a:solidFill>
        </p:grpSpPr>
        <p:sp>
          <p:nvSpPr>
            <p:cNvPr id="59" name="Freeform 152"/>
            <p:cNvSpPr/>
            <p:nvPr/>
          </p:nvSpPr>
          <p:spPr bwMode="auto">
            <a:xfrm>
              <a:off x="7914005" y="2581910"/>
              <a:ext cx="261620" cy="208280"/>
            </a:xfrm>
            <a:custGeom>
              <a:avLst/>
              <a:gdLst>
                <a:gd name="T0" fmla="*/ 39 w 54"/>
                <a:gd name="T1" fmla="*/ 0 h 43"/>
                <a:gd name="T2" fmla="*/ 32 w 54"/>
                <a:gd name="T3" fmla="*/ 0 h 43"/>
                <a:gd name="T4" fmla="*/ 30 w 54"/>
                <a:gd name="T5" fmla="*/ 6 h 43"/>
                <a:gd name="T6" fmla="*/ 32 w 54"/>
                <a:gd name="T7" fmla="*/ 30 h 43"/>
                <a:gd name="T8" fmla="*/ 27 w 54"/>
                <a:gd name="T9" fmla="*/ 39 h 43"/>
                <a:gd name="T10" fmla="*/ 22 w 54"/>
                <a:gd name="T11" fmla="*/ 30 h 43"/>
                <a:gd name="T12" fmla="*/ 25 w 54"/>
                <a:gd name="T13" fmla="*/ 6 h 43"/>
                <a:gd name="T14" fmla="*/ 23 w 54"/>
                <a:gd name="T15" fmla="*/ 0 h 43"/>
                <a:gd name="T16" fmla="*/ 14 w 54"/>
                <a:gd name="T17" fmla="*/ 0 h 43"/>
                <a:gd name="T18" fmla="*/ 14 w 54"/>
                <a:gd name="T19" fmla="*/ 0 h 43"/>
                <a:gd name="T20" fmla="*/ 1 w 54"/>
                <a:gd name="T21" fmla="*/ 14 h 43"/>
                <a:gd name="T22" fmla="*/ 3 w 54"/>
                <a:gd name="T23" fmla="*/ 29 h 43"/>
                <a:gd name="T24" fmla="*/ 16 w 54"/>
                <a:gd name="T25" fmla="*/ 43 h 43"/>
                <a:gd name="T26" fmla="*/ 37 w 54"/>
                <a:gd name="T27" fmla="*/ 43 h 43"/>
                <a:gd name="T28" fmla="*/ 51 w 54"/>
                <a:gd name="T29" fmla="*/ 29 h 43"/>
                <a:gd name="T30" fmla="*/ 53 w 54"/>
                <a:gd name="T31" fmla="*/ 14 h 43"/>
                <a:gd name="T32" fmla="*/ 39 w 54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3">
                  <a:moveTo>
                    <a:pt x="39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32" y="1"/>
                    <a:pt x="32" y="4"/>
                    <a:pt x="30" y="6"/>
                  </a:cubicBezTo>
                  <a:cubicBezTo>
                    <a:pt x="30" y="6"/>
                    <a:pt x="33" y="24"/>
                    <a:pt x="32" y="30"/>
                  </a:cubicBezTo>
                  <a:cubicBezTo>
                    <a:pt x="31" y="32"/>
                    <a:pt x="29" y="39"/>
                    <a:pt x="27" y="39"/>
                  </a:cubicBezTo>
                  <a:cubicBezTo>
                    <a:pt x="24" y="39"/>
                    <a:pt x="22" y="32"/>
                    <a:pt x="22" y="30"/>
                  </a:cubicBezTo>
                  <a:cubicBezTo>
                    <a:pt x="21" y="24"/>
                    <a:pt x="25" y="6"/>
                    <a:pt x="25" y="6"/>
                  </a:cubicBezTo>
                  <a:cubicBezTo>
                    <a:pt x="24" y="6"/>
                    <a:pt x="23" y="5"/>
                    <a:pt x="2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7" y="0"/>
                    <a:pt x="0" y="7"/>
                    <a:pt x="1" y="14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4" y="37"/>
                    <a:pt x="9" y="43"/>
                    <a:pt x="16" y="43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45" y="43"/>
                    <a:pt x="50" y="37"/>
                    <a:pt x="51" y="29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4" y="6"/>
                    <a:pt x="47" y="0"/>
                    <a:pt x="3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0" name="Oval 153"/>
            <p:cNvSpPr>
              <a:spLocks noChangeArrowheads="1"/>
            </p:cNvSpPr>
            <p:nvPr/>
          </p:nvSpPr>
          <p:spPr bwMode="auto">
            <a:xfrm>
              <a:off x="7975600" y="2423160"/>
              <a:ext cx="136525" cy="13525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1" name="Freeform 154"/>
            <p:cNvSpPr/>
            <p:nvPr/>
          </p:nvSpPr>
          <p:spPr bwMode="auto">
            <a:xfrm>
              <a:off x="8112125" y="2553335"/>
              <a:ext cx="149225" cy="130175"/>
            </a:xfrm>
            <a:custGeom>
              <a:avLst/>
              <a:gdLst>
                <a:gd name="T0" fmla="*/ 21 w 31"/>
                <a:gd name="T1" fmla="*/ 0 h 27"/>
                <a:gd name="T2" fmla="*/ 6 w 31"/>
                <a:gd name="T3" fmla="*/ 0 h 27"/>
                <a:gd name="T4" fmla="*/ 6 w 31"/>
                <a:gd name="T5" fmla="*/ 0 h 27"/>
                <a:gd name="T6" fmla="*/ 0 w 31"/>
                <a:gd name="T7" fmla="*/ 1 h 27"/>
                <a:gd name="T8" fmla="*/ 7 w 31"/>
                <a:gd name="T9" fmla="*/ 3 h 27"/>
                <a:gd name="T10" fmla="*/ 13 w 31"/>
                <a:gd name="T11" fmla="*/ 8 h 27"/>
                <a:gd name="T12" fmla="*/ 17 w 31"/>
                <a:gd name="T13" fmla="*/ 20 h 27"/>
                <a:gd name="T14" fmla="*/ 17 w 31"/>
                <a:gd name="T15" fmla="*/ 20 h 27"/>
                <a:gd name="T16" fmla="*/ 17 w 31"/>
                <a:gd name="T17" fmla="*/ 20 h 27"/>
                <a:gd name="T18" fmla="*/ 16 w 31"/>
                <a:gd name="T19" fmla="*/ 27 h 27"/>
                <a:gd name="T20" fmla="*/ 20 w 31"/>
                <a:gd name="T21" fmla="*/ 27 h 27"/>
                <a:gd name="T22" fmla="*/ 29 w 31"/>
                <a:gd name="T23" fmla="*/ 18 h 27"/>
                <a:gd name="T24" fmla="*/ 30 w 31"/>
                <a:gd name="T25" fmla="*/ 8 h 27"/>
                <a:gd name="T26" fmla="*/ 21 w 31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" h="27">
                  <a:moveTo>
                    <a:pt x="21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0"/>
                    <a:pt x="0" y="1"/>
                  </a:cubicBezTo>
                  <a:cubicBezTo>
                    <a:pt x="3" y="2"/>
                    <a:pt x="5" y="2"/>
                    <a:pt x="7" y="3"/>
                  </a:cubicBezTo>
                  <a:cubicBezTo>
                    <a:pt x="9" y="4"/>
                    <a:pt x="11" y="6"/>
                    <a:pt x="13" y="8"/>
                  </a:cubicBezTo>
                  <a:cubicBezTo>
                    <a:pt x="16" y="11"/>
                    <a:pt x="17" y="15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5" y="27"/>
                    <a:pt x="28" y="22"/>
                    <a:pt x="29" y="1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4"/>
                    <a:pt x="26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2" name="Oval 155"/>
            <p:cNvSpPr>
              <a:spLocks noChangeArrowheads="1"/>
            </p:cNvSpPr>
            <p:nvPr/>
          </p:nvSpPr>
          <p:spPr bwMode="auto">
            <a:xfrm>
              <a:off x="8136255" y="2451735"/>
              <a:ext cx="82550" cy="876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3" name="Freeform 156"/>
            <p:cNvSpPr/>
            <p:nvPr/>
          </p:nvSpPr>
          <p:spPr bwMode="auto">
            <a:xfrm>
              <a:off x="7826375" y="2553335"/>
              <a:ext cx="144145" cy="130175"/>
            </a:xfrm>
            <a:custGeom>
              <a:avLst/>
              <a:gdLst>
                <a:gd name="T0" fmla="*/ 25 w 30"/>
                <a:gd name="T1" fmla="*/ 0 h 27"/>
                <a:gd name="T2" fmla="*/ 9 w 30"/>
                <a:gd name="T3" fmla="*/ 0 h 27"/>
                <a:gd name="T4" fmla="*/ 9 w 30"/>
                <a:gd name="T5" fmla="*/ 0 h 27"/>
                <a:gd name="T6" fmla="*/ 0 w 30"/>
                <a:gd name="T7" fmla="*/ 8 h 27"/>
                <a:gd name="T8" fmla="*/ 2 w 30"/>
                <a:gd name="T9" fmla="*/ 18 h 27"/>
                <a:gd name="T10" fmla="*/ 10 w 30"/>
                <a:gd name="T11" fmla="*/ 27 h 27"/>
                <a:gd name="T12" fmla="*/ 15 w 30"/>
                <a:gd name="T13" fmla="*/ 27 h 27"/>
                <a:gd name="T14" fmla="*/ 14 w 30"/>
                <a:gd name="T15" fmla="*/ 20 h 27"/>
                <a:gd name="T16" fmla="*/ 14 w 30"/>
                <a:gd name="T17" fmla="*/ 20 h 27"/>
                <a:gd name="T18" fmla="*/ 14 w 30"/>
                <a:gd name="T19" fmla="*/ 20 h 27"/>
                <a:gd name="T20" fmla="*/ 18 w 30"/>
                <a:gd name="T21" fmla="*/ 8 h 27"/>
                <a:gd name="T22" fmla="*/ 24 w 30"/>
                <a:gd name="T23" fmla="*/ 3 h 27"/>
                <a:gd name="T24" fmla="*/ 30 w 30"/>
                <a:gd name="T25" fmla="*/ 1 h 27"/>
                <a:gd name="T26" fmla="*/ 25 w 30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7">
                  <a:moveTo>
                    <a:pt x="2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23"/>
                    <a:pt x="5" y="27"/>
                    <a:pt x="10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16"/>
                    <a:pt x="15" y="11"/>
                    <a:pt x="18" y="8"/>
                  </a:cubicBezTo>
                  <a:cubicBezTo>
                    <a:pt x="19" y="6"/>
                    <a:pt x="22" y="4"/>
                    <a:pt x="24" y="3"/>
                  </a:cubicBezTo>
                  <a:cubicBezTo>
                    <a:pt x="26" y="2"/>
                    <a:pt x="28" y="2"/>
                    <a:pt x="30" y="1"/>
                  </a:cubicBezTo>
                  <a:cubicBezTo>
                    <a:pt x="28" y="0"/>
                    <a:pt x="27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64" name="Oval 157"/>
            <p:cNvSpPr>
              <a:spLocks noChangeArrowheads="1"/>
            </p:cNvSpPr>
            <p:nvPr/>
          </p:nvSpPr>
          <p:spPr bwMode="auto">
            <a:xfrm>
              <a:off x="7864475" y="2451735"/>
              <a:ext cx="86995" cy="8763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381125" y="2758440"/>
            <a:ext cx="985520" cy="985520"/>
            <a:chOff x="7863" y="3801"/>
            <a:chExt cx="1552" cy="1552"/>
          </a:xfrm>
        </p:grpSpPr>
        <p:sp>
          <p:nvSpPr>
            <p:cNvPr id="16" name="椭圆 15"/>
            <p:cNvSpPr/>
            <p:nvPr/>
          </p:nvSpPr>
          <p:spPr>
            <a:xfrm flipH="1">
              <a:off x="7863" y="3801"/>
              <a:ext cx="1552" cy="155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400">
                <a:solidFill>
                  <a:prstClr val="white"/>
                </a:solidFill>
                <a:latin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8304" y="4238"/>
              <a:ext cx="669" cy="678"/>
              <a:chOff x="9387205" y="3973830"/>
              <a:chExt cx="424815" cy="430530"/>
            </a:xfrm>
            <a:solidFill>
              <a:schemeClr val="bg1"/>
            </a:solidFill>
          </p:grpSpPr>
          <p:sp>
            <p:nvSpPr>
              <p:cNvPr id="66" name="Freeform 73"/>
              <p:cNvSpPr>
                <a:spLocks noEditPoints="1"/>
              </p:cNvSpPr>
              <p:nvPr/>
            </p:nvSpPr>
            <p:spPr bwMode="auto">
              <a:xfrm>
                <a:off x="9705975" y="3973830"/>
                <a:ext cx="106045" cy="430530"/>
              </a:xfrm>
              <a:custGeom>
                <a:avLst/>
                <a:gdLst>
                  <a:gd name="T0" fmla="*/ 15 w 22"/>
                  <a:gd name="T1" fmla="*/ 0 h 89"/>
                  <a:gd name="T2" fmla="*/ 7 w 22"/>
                  <a:gd name="T3" fmla="*/ 0 h 89"/>
                  <a:gd name="T4" fmla="*/ 0 w 22"/>
                  <a:gd name="T5" fmla="*/ 8 h 89"/>
                  <a:gd name="T6" fmla="*/ 0 w 22"/>
                  <a:gd name="T7" fmla="*/ 80 h 89"/>
                  <a:gd name="T8" fmla="*/ 7 w 22"/>
                  <a:gd name="T9" fmla="*/ 89 h 89"/>
                  <a:gd name="T10" fmla="*/ 15 w 22"/>
                  <a:gd name="T11" fmla="*/ 89 h 89"/>
                  <a:gd name="T12" fmla="*/ 22 w 22"/>
                  <a:gd name="T13" fmla="*/ 80 h 89"/>
                  <a:gd name="T14" fmla="*/ 22 w 22"/>
                  <a:gd name="T15" fmla="*/ 8 h 89"/>
                  <a:gd name="T16" fmla="*/ 15 w 22"/>
                  <a:gd name="T17" fmla="*/ 0 h 89"/>
                  <a:gd name="T18" fmla="*/ 11 w 22"/>
                  <a:gd name="T19" fmla="*/ 80 h 89"/>
                  <a:gd name="T20" fmla="*/ 6 w 22"/>
                  <a:gd name="T21" fmla="*/ 74 h 89"/>
                  <a:gd name="T22" fmla="*/ 11 w 22"/>
                  <a:gd name="T23" fmla="*/ 69 h 89"/>
                  <a:gd name="T24" fmla="*/ 17 w 22"/>
                  <a:gd name="T25" fmla="*/ 74 h 89"/>
                  <a:gd name="T26" fmla="*/ 11 w 22"/>
                  <a:gd name="T27" fmla="*/ 80 h 89"/>
                  <a:gd name="T28" fmla="*/ 17 w 22"/>
                  <a:gd name="T29" fmla="*/ 39 h 89"/>
                  <a:gd name="T30" fmla="*/ 13 w 22"/>
                  <a:gd name="T31" fmla="*/ 42 h 89"/>
                  <a:gd name="T32" fmla="*/ 9 w 22"/>
                  <a:gd name="T33" fmla="*/ 42 h 89"/>
                  <a:gd name="T34" fmla="*/ 6 w 22"/>
                  <a:gd name="T35" fmla="*/ 39 h 89"/>
                  <a:gd name="T36" fmla="*/ 6 w 22"/>
                  <a:gd name="T37" fmla="*/ 9 h 89"/>
                  <a:gd name="T38" fmla="*/ 9 w 22"/>
                  <a:gd name="T39" fmla="*/ 6 h 89"/>
                  <a:gd name="T40" fmla="*/ 13 w 22"/>
                  <a:gd name="T41" fmla="*/ 6 h 89"/>
                  <a:gd name="T42" fmla="*/ 17 w 22"/>
                  <a:gd name="T43" fmla="*/ 9 h 89"/>
                  <a:gd name="T44" fmla="*/ 17 w 22"/>
                  <a:gd name="T45" fmla="*/ 3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89">
                    <a:moveTo>
                      <a:pt x="1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5"/>
                      <a:pt x="3" y="89"/>
                      <a:pt x="7" y="89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9" y="89"/>
                      <a:pt x="22" y="85"/>
                      <a:pt x="22" y="8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4"/>
                      <a:pt x="19" y="0"/>
                      <a:pt x="15" y="0"/>
                    </a:cubicBezTo>
                    <a:close/>
                    <a:moveTo>
                      <a:pt x="11" y="80"/>
                    </a:moveTo>
                    <a:cubicBezTo>
                      <a:pt x="8" y="80"/>
                      <a:pt x="6" y="77"/>
                      <a:pt x="6" y="74"/>
                    </a:cubicBezTo>
                    <a:cubicBezTo>
                      <a:pt x="6" y="71"/>
                      <a:pt x="8" y="69"/>
                      <a:pt x="11" y="69"/>
                    </a:cubicBezTo>
                    <a:cubicBezTo>
                      <a:pt x="14" y="69"/>
                      <a:pt x="17" y="71"/>
                      <a:pt x="17" y="74"/>
                    </a:cubicBezTo>
                    <a:cubicBezTo>
                      <a:pt x="17" y="77"/>
                      <a:pt x="14" y="80"/>
                      <a:pt x="11" y="80"/>
                    </a:cubicBezTo>
                    <a:close/>
                    <a:moveTo>
                      <a:pt x="17" y="39"/>
                    </a:moveTo>
                    <a:cubicBezTo>
                      <a:pt x="17" y="41"/>
                      <a:pt x="15" y="42"/>
                      <a:pt x="13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7" y="42"/>
                      <a:pt x="6" y="41"/>
                      <a:pt x="6" y="3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7"/>
                      <a:pt x="7" y="6"/>
                      <a:pt x="9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7" y="7"/>
                      <a:pt x="17" y="9"/>
                    </a:cubicBezTo>
                    <a:lnTo>
                      <a:pt x="17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7" name="Freeform 74"/>
              <p:cNvSpPr>
                <a:spLocks noEditPoints="1"/>
              </p:cNvSpPr>
              <p:nvPr/>
            </p:nvSpPr>
            <p:spPr bwMode="auto">
              <a:xfrm>
                <a:off x="9545955" y="3973830"/>
                <a:ext cx="107950" cy="430530"/>
              </a:xfrm>
              <a:custGeom>
                <a:avLst/>
                <a:gdLst>
                  <a:gd name="T0" fmla="*/ 15 w 22"/>
                  <a:gd name="T1" fmla="*/ 0 h 89"/>
                  <a:gd name="T2" fmla="*/ 7 w 22"/>
                  <a:gd name="T3" fmla="*/ 0 h 89"/>
                  <a:gd name="T4" fmla="*/ 0 w 22"/>
                  <a:gd name="T5" fmla="*/ 8 h 89"/>
                  <a:gd name="T6" fmla="*/ 0 w 22"/>
                  <a:gd name="T7" fmla="*/ 80 h 89"/>
                  <a:gd name="T8" fmla="*/ 7 w 22"/>
                  <a:gd name="T9" fmla="*/ 89 h 89"/>
                  <a:gd name="T10" fmla="*/ 15 w 22"/>
                  <a:gd name="T11" fmla="*/ 89 h 89"/>
                  <a:gd name="T12" fmla="*/ 22 w 22"/>
                  <a:gd name="T13" fmla="*/ 80 h 89"/>
                  <a:gd name="T14" fmla="*/ 22 w 22"/>
                  <a:gd name="T15" fmla="*/ 8 h 89"/>
                  <a:gd name="T16" fmla="*/ 15 w 22"/>
                  <a:gd name="T17" fmla="*/ 0 h 89"/>
                  <a:gd name="T18" fmla="*/ 11 w 22"/>
                  <a:gd name="T19" fmla="*/ 80 h 89"/>
                  <a:gd name="T20" fmla="*/ 5 w 22"/>
                  <a:gd name="T21" fmla="*/ 74 h 89"/>
                  <a:gd name="T22" fmla="*/ 11 w 22"/>
                  <a:gd name="T23" fmla="*/ 69 h 89"/>
                  <a:gd name="T24" fmla="*/ 17 w 22"/>
                  <a:gd name="T25" fmla="*/ 74 h 89"/>
                  <a:gd name="T26" fmla="*/ 11 w 22"/>
                  <a:gd name="T27" fmla="*/ 80 h 89"/>
                  <a:gd name="T28" fmla="*/ 17 w 22"/>
                  <a:gd name="T29" fmla="*/ 39 h 89"/>
                  <a:gd name="T30" fmla="*/ 13 w 22"/>
                  <a:gd name="T31" fmla="*/ 42 h 89"/>
                  <a:gd name="T32" fmla="*/ 9 w 22"/>
                  <a:gd name="T33" fmla="*/ 42 h 89"/>
                  <a:gd name="T34" fmla="*/ 5 w 22"/>
                  <a:gd name="T35" fmla="*/ 39 h 89"/>
                  <a:gd name="T36" fmla="*/ 5 w 22"/>
                  <a:gd name="T37" fmla="*/ 9 h 89"/>
                  <a:gd name="T38" fmla="*/ 9 w 22"/>
                  <a:gd name="T39" fmla="*/ 6 h 89"/>
                  <a:gd name="T40" fmla="*/ 13 w 22"/>
                  <a:gd name="T41" fmla="*/ 6 h 89"/>
                  <a:gd name="T42" fmla="*/ 17 w 22"/>
                  <a:gd name="T43" fmla="*/ 9 h 89"/>
                  <a:gd name="T44" fmla="*/ 17 w 22"/>
                  <a:gd name="T45" fmla="*/ 3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89">
                    <a:moveTo>
                      <a:pt x="1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5"/>
                      <a:pt x="3" y="89"/>
                      <a:pt x="7" y="89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9" y="89"/>
                      <a:pt x="22" y="85"/>
                      <a:pt x="22" y="8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4"/>
                      <a:pt x="19" y="0"/>
                      <a:pt x="15" y="0"/>
                    </a:cubicBezTo>
                    <a:close/>
                    <a:moveTo>
                      <a:pt x="11" y="80"/>
                    </a:moveTo>
                    <a:cubicBezTo>
                      <a:pt x="8" y="80"/>
                      <a:pt x="5" y="77"/>
                      <a:pt x="5" y="74"/>
                    </a:cubicBezTo>
                    <a:cubicBezTo>
                      <a:pt x="5" y="71"/>
                      <a:pt x="8" y="69"/>
                      <a:pt x="11" y="69"/>
                    </a:cubicBezTo>
                    <a:cubicBezTo>
                      <a:pt x="14" y="69"/>
                      <a:pt x="17" y="71"/>
                      <a:pt x="17" y="74"/>
                    </a:cubicBezTo>
                    <a:cubicBezTo>
                      <a:pt x="17" y="77"/>
                      <a:pt x="14" y="80"/>
                      <a:pt x="11" y="80"/>
                    </a:cubicBezTo>
                    <a:close/>
                    <a:moveTo>
                      <a:pt x="17" y="39"/>
                    </a:moveTo>
                    <a:cubicBezTo>
                      <a:pt x="17" y="41"/>
                      <a:pt x="15" y="42"/>
                      <a:pt x="13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7" y="42"/>
                      <a:pt x="5" y="41"/>
                      <a:pt x="5" y="3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7"/>
                      <a:pt x="7" y="6"/>
                      <a:pt x="9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7" y="7"/>
                      <a:pt x="17" y="9"/>
                    </a:cubicBezTo>
                    <a:lnTo>
                      <a:pt x="17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  <p:sp>
            <p:nvSpPr>
              <p:cNvPr id="68" name="Freeform 75"/>
              <p:cNvSpPr>
                <a:spLocks noEditPoints="1"/>
              </p:cNvSpPr>
              <p:nvPr/>
            </p:nvSpPr>
            <p:spPr bwMode="auto">
              <a:xfrm>
                <a:off x="9387205" y="3973830"/>
                <a:ext cx="106045" cy="430530"/>
              </a:xfrm>
              <a:custGeom>
                <a:avLst/>
                <a:gdLst>
                  <a:gd name="T0" fmla="*/ 15 w 22"/>
                  <a:gd name="T1" fmla="*/ 0 h 89"/>
                  <a:gd name="T2" fmla="*/ 7 w 22"/>
                  <a:gd name="T3" fmla="*/ 0 h 89"/>
                  <a:gd name="T4" fmla="*/ 0 w 22"/>
                  <a:gd name="T5" fmla="*/ 8 h 89"/>
                  <a:gd name="T6" fmla="*/ 0 w 22"/>
                  <a:gd name="T7" fmla="*/ 80 h 89"/>
                  <a:gd name="T8" fmla="*/ 7 w 22"/>
                  <a:gd name="T9" fmla="*/ 89 h 89"/>
                  <a:gd name="T10" fmla="*/ 15 w 22"/>
                  <a:gd name="T11" fmla="*/ 89 h 89"/>
                  <a:gd name="T12" fmla="*/ 22 w 22"/>
                  <a:gd name="T13" fmla="*/ 80 h 89"/>
                  <a:gd name="T14" fmla="*/ 22 w 22"/>
                  <a:gd name="T15" fmla="*/ 8 h 89"/>
                  <a:gd name="T16" fmla="*/ 15 w 22"/>
                  <a:gd name="T17" fmla="*/ 0 h 89"/>
                  <a:gd name="T18" fmla="*/ 11 w 22"/>
                  <a:gd name="T19" fmla="*/ 80 h 89"/>
                  <a:gd name="T20" fmla="*/ 5 w 22"/>
                  <a:gd name="T21" fmla="*/ 74 h 89"/>
                  <a:gd name="T22" fmla="*/ 11 w 22"/>
                  <a:gd name="T23" fmla="*/ 69 h 89"/>
                  <a:gd name="T24" fmla="*/ 16 w 22"/>
                  <a:gd name="T25" fmla="*/ 74 h 89"/>
                  <a:gd name="T26" fmla="*/ 11 w 22"/>
                  <a:gd name="T27" fmla="*/ 80 h 89"/>
                  <a:gd name="T28" fmla="*/ 16 w 22"/>
                  <a:gd name="T29" fmla="*/ 39 h 89"/>
                  <a:gd name="T30" fmla="*/ 13 w 22"/>
                  <a:gd name="T31" fmla="*/ 42 h 89"/>
                  <a:gd name="T32" fmla="*/ 9 w 22"/>
                  <a:gd name="T33" fmla="*/ 42 h 89"/>
                  <a:gd name="T34" fmla="*/ 5 w 22"/>
                  <a:gd name="T35" fmla="*/ 39 h 89"/>
                  <a:gd name="T36" fmla="*/ 5 w 22"/>
                  <a:gd name="T37" fmla="*/ 9 h 89"/>
                  <a:gd name="T38" fmla="*/ 9 w 22"/>
                  <a:gd name="T39" fmla="*/ 6 h 89"/>
                  <a:gd name="T40" fmla="*/ 13 w 22"/>
                  <a:gd name="T41" fmla="*/ 6 h 89"/>
                  <a:gd name="T42" fmla="*/ 16 w 22"/>
                  <a:gd name="T43" fmla="*/ 9 h 89"/>
                  <a:gd name="T44" fmla="*/ 16 w 22"/>
                  <a:gd name="T45" fmla="*/ 3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2" h="89">
                    <a:moveTo>
                      <a:pt x="1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4"/>
                      <a:pt x="0" y="8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5"/>
                      <a:pt x="3" y="89"/>
                      <a:pt x="7" y="89"/>
                    </a:cubicBezTo>
                    <a:cubicBezTo>
                      <a:pt x="15" y="89"/>
                      <a:pt x="15" y="89"/>
                      <a:pt x="15" y="89"/>
                    </a:cubicBezTo>
                    <a:cubicBezTo>
                      <a:pt x="19" y="89"/>
                      <a:pt x="22" y="85"/>
                      <a:pt x="22" y="8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4"/>
                      <a:pt x="19" y="0"/>
                      <a:pt x="15" y="0"/>
                    </a:cubicBezTo>
                    <a:close/>
                    <a:moveTo>
                      <a:pt x="11" y="80"/>
                    </a:moveTo>
                    <a:cubicBezTo>
                      <a:pt x="8" y="80"/>
                      <a:pt x="5" y="77"/>
                      <a:pt x="5" y="74"/>
                    </a:cubicBezTo>
                    <a:cubicBezTo>
                      <a:pt x="5" y="71"/>
                      <a:pt x="8" y="69"/>
                      <a:pt x="11" y="69"/>
                    </a:cubicBezTo>
                    <a:cubicBezTo>
                      <a:pt x="14" y="69"/>
                      <a:pt x="16" y="71"/>
                      <a:pt x="16" y="74"/>
                    </a:cubicBezTo>
                    <a:cubicBezTo>
                      <a:pt x="16" y="77"/>
                      <a:pt x="14" y="80"/>
                      <a:pt x="11" y="80"/>
                    </a:cubicBezTo>
                    <a:close/>
                    <a:moveTo>
                      <a:pt x="16" y="39"/>
                    </a:moveTo>
                    <a:cubicBezTo>
                      <a:pt x="16" y="41"/>
                      <a:pt x="15" y="42"/>
                      <a:pt x="13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7" y="42"/>
                      <a:pt x="5" y="41"/>
                      <a:pt x="5" y="3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7"/>
                      <a:pt x="7" y="6"/>
                      <a:pt x="9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6" y="7"/>
                      <a:pt x="16" y="9"/>
                    </a:cubicBezTo>
                    <a:lnTo>
                      <a:pt x="16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endParaRPr lang="zh-CN" altLang="en-US"/>
              </a:p>
            </p:txBody>
          </p:sp>
        </p:grpSp>
      </p:grpSp>
      <p:grpSp>
        <p:nvGrpSpPr>
          <p:cNvPr id="69" name="组合 68"/>
          <p:cNvGrpSpPr/>
          <p:nvPr/>
        </p:nvGrpSpPr>
        <p:grpSpPr>
          <a:xfrm>
            <a:off x="9029972" y="2298963"/>
            <a:ext cx="353695" cy="430530"/>
            <a:chOff x="7864475" y="3195955"/>
            <a:chExt cx="353695" cy="430530"/>
          </a:xfrm>
          <a:solidFill>
            <a:schemeClr val="bg1"/>
          </a:solidFill>
        </p:grpSpPr>
        <p:sp>
          <p:nvSpPr>
            <p:cNvPr id="70" name="Freeform 105"/>
            <p:cNvSpPr/>
            <p:nvPr/>
          </p:nvSpPr>
          <p:spPr bwMode="auto">
            <a:xfrm>
              <a:off x="7980680" y="3297555"/>
              <a:ext cx="127000" cy="24130"/>
            </a:xfrm>
            <a:custGeom>
              <a:avLst/>
              <a:gdLst>
                <a:gd name="T0" fmla="*/ 26 w 26"/>
                <a:gd name="T1" fmla="*/ 2 h 5"/>
                <a:gd name="T2" fmla="*/ 23 w 26"/>
                <a:gd name="T3" fmla="*/ 5 h 5"/>
                <a:gd name="T4" fmla="*/ 2 w 26"/>
                <a:gd name="T5" fmla="*/ 5 h 5"/>
                <a:gd name="T6" fmla="*/ 0 w 26"/>
                <a:gd name="T7" fmla="*/ 2 h 5"/>
                <a:gd name="T8" fmla="*/ 0 w 26"/>
                <a:gd name="T9" fmla="*/ 2 h 5"/>
                <a:gd name="T10" fmla="*/ 2 w 26"/>
                <a:gd name="T11" fmla="*/ 0 h 5"/>
                <a:gd name="T12" fmla="*/ 23 w 26"/>
                <a:gd name="T13" fmla="*/ 0 h 5"/>
                <a:gd name="T14" fmla="*/ 26 w 26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5">
                  <a:moveTo>
                    <a:pt x="26" y="2"/>
                  </a:moveTo>
                  <a:cubicBezTo>
                    <a:pt x="26" y="4"/>
                    <a:pt x="25" y="5"/>
                    <a:pt x="2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1" name="Freeform 106"/>
            <p:cNvSpPr/>
            <p:nvPr/>
          </p:nvSpPr>
          <p:spPr bwMode="auto">
            <a:xfrm>
              <a:off x="7971155" y="3195955"/>
              <a:ext cx="146050" cy="81280"/>
            </a:xfrm>
            <a:custGeom>
              <a:avLst/>
              <a:gdLst>
                <a:gd name="T0" fmla="*/ 30 w 30"/>
                <a:gd name="T1" fmla="*/ 9 h 17"/>
                <a:gd name="T2" fmla="*/ 23 w 30"/>
                <a:gd name="T3" fmla="*/ 17 h 17"/>
                <a:gd name="T4" fmla="*/ 6 w 30"/>
                <a:gd name="T5" fmla="*/ 17 h 17"/>
                <a:gd name="T6" fmla="*/ 0 w 30"/>
                <a:gd name="T7" fmla="*/ 9 h 17"/>
                <a:gd name="T8" fmla="*/ 0 w 30"/>
                <a:gd name="T9" fmla="*/ 9 h 17"/>
                <a:gd name="T10" fmla="*/ 6 w 30"/>
                <a:gd name="T11" fmla="*/ 0 h 17"/>
                <a:gd name="T12" fmla="*/ 13 w 30"/>
                <a:gd name="T13" fmla="*/ 5 h 17"/>
                <a:gd name="T14" fmla="*/ 17 w 30"/>
                <a:gd name="T15" fmla="*/ 0 h 17"/>
                <a:gd name="T16" fmla="*/ 21 w 30"/>
                <a:gd name="T17" fmla="*/ 5 h 17"/>
                <a:gd name="T18" fmla="*/ 23 w 30"/>
                <a:gd name="T19" fmla="*/ 0 h 17"/>
                <a:gd name="T20" fmla="*/ 30 w 30"/>
                <a:gd name="T21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17">
                  <a:moveTo>
                    <a:pt x="30" y="9"/>
                  </a:moveTo>
                  <a:cubicBezTo>
                    <a:pt x="30" y="14"/>
                    <a:pt x="27" y="17"/>
                    <a:pt x="23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3" y="17"/>
                    <a:pt x="0" y="1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3" y="0"/>
                    <a:pt x="6" y="0"/>
                  </a:cubicBezTo>
                  <a:cubicBezTo>
                    <a:pt x="6" y="0"/>
                    <a:pt x="11" y="5"/>
                    <a:pt x="13" y="5"/>
                  </a:cubicBezTo>
                  <a:cubicBezTo>
                    <a:pt x="14" y="4"/>
                    <a:pt x="15" y="0"/>
                    <a:pt x="17" y="0"/>
                  </a:cubicBezTo>
                  <a:cubicBezTo>
                    <a:pt x="18" y="1"/>
                    <a:pt x="20" y="5"/>
                    <a:pt x="21" y="5"/>
                  </a:cubicBezTo>
                  <a:cubicBezTo>
                    <a:pt x="22" y="4"/>
                    <a:pt x="23" y="0"/>
                    <a:pt x="23" y="0"/>
                  </a:cubicBezTo>
                  <a:cubicBezTo>
                    <a:pt x="27" y="0"/>
                    <a:pt x="30" y="4"/>
                    <a:pt x="3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  <p:sp>
          <p:nvSpPr>
            <p:cNvPr id="72" name="Freeform 107"/>
            <p:cNvSpPr>
              <a:spLocks noEditPoints="1"/>
            </p:cNvSpPr>
            <p:nvPr/>
          </p:nvSpPr>
          <p:spPr bwMode="auto">
            <a:xfrm>
              <a:off x="7864475" y="3335655"/>
              <a:ext cx="353695" cy="290830"/>
            </a:xfrm>
            <a:custGeom>
              <a:avLst/>
              <a:gdLst>
                <a:gd name="T0" fmla="*/ 73 w 73"/>
                <a:gd name="T1" fmla="*/ 53 h 60"/>
                <a:gd name="T2" fmla="*/ 67 w 73"/>
                <a:gd name="T3" fmla="*/ 60 h 60"/>
                <a:gd name="T4" fmla="*/ 7 w 73"/>
                <a:gd name="T5" fmla="*/ 60 h 60"/>
                <a:gd name="T6" fmla="*/ 0 w 73"/>
                <a:gd name="T7" fmla="*/ 53 h 60"/>
                <a:gd name="T8" fmla="*/ 7 w 73"/>
                <a:gd name="T9" fmla="*/ 47 h 60"/>
                <a:gd name="T10" fmla="*/ 7 w 73"/>
                <a:gd name="T11" fmla="*/ 22 h 60"/>
                <a:gd name="T12" fmla="*/ 28 w 73"/>
                <a:gd name="T13" fmla="*/ 0 h 60"/>
                <a:gd name="T14" fmla="*/ 45 w 73"/>
                <a:gd name="T15" fmla="*/ 0 h 60"/>
                <a:gd name="T16" fmla="*/ 67 w 73"/>
                <a:gd name="T17" fmla="*/ 22 h 60"/>
                <a:gd name="T18" fmla="*/ 67 w 73"/>
                <a:gd name="T19" fmla="*/ 47 h 60"/>
                <a:gd name="T20" fmla="*/ 73 w 73"/>
                <a:gd name="T21" fmla="*/ 53 h 60"/>
                <a:gd name="T22" fmla="*/ 49 w 73"/>
                <a:gd name="T23" fmla="*/ 35 h 60"/>
                <a:gd name="T24" fmla="*/ 40 w 73"/>
                <a:gd name="T25" fmla="*/ 26 h 60"/>
                <a:gd name="T26" fmla="*/ 34 w 73"/>
                <a:gd name="T27" fmla="*/ 21 h 60"/>
                <a:gd name="T28" fmla="*/ 39 w 73"/>
                <a:gd name="T29" fmla="*/ 18 h 60"/>
                <a:gd name="T30" fmla="*/ 46 w 73"/>
                <a:gd name="T31" fmla="*/ 20 h 60"/>
                <a:gd name="T32" fmla="*/ 47 w 73"/>
                <a:gd name="T33" fmla="*/ 15 h 60"/>
                <a:gd name="T34" fmla="*/ 40 w 73"/>
                <a:gd name="T35" fmla="*/ 13 h 60"/>
                <a:gd name="T36" fmla="*/ 40 w 73"/>
                <a:gd name="T37" fmla="*/ 12 h 60"/>
                <a:gd name="T38" fmla="*/ 40 w 73"/>
                <a:gd name="T39" fmla="*/ 12 h 60"/>
                <a:gd name="T40" fmla="*/ 40 w 73"/>
                <a:gd name="T41" fmla="*/ 12 h 60"/>
                <a:gd name="T42" fmla="*/ 37 w 73"/>
                <a:gd name="T43" fmla="*/ 9 h 60"/>
                <a:gd name="T44" fmla="*/ 35 w 73"/>
                <a:gd name="T45" fmla="*/ 12 h 60"/>
                <a:gd name="T46" fmla="*/ 35 w 73"/>
                <a:gd name="T47" fmla="*/ 13 h 60"/>
                <a:gd name="T48" fmla="*/ 35 w 73"/>
                <a:gd name="T49" fmla="*/ 13 h 60"/>
                <a:gd name="T50" fmla="*/ 35 w 73"/>
                <a:gd name="T51" fmla="*/ 13 h 60"/>
                <a:gd name="T52" fmla="*/ 27 w 73"/>
                <a:gd name="T53" fmla="*/ 22 h 60"/>
                <a:gd name="T54" fmla="*/ 36 w 73"/>
                <a:gd name="T55" fmla="*/ 31 h 60"/>
                <a:gd name="T56" fmla="*/ 41 w 73"/>
                <a:gd name="T57" fmla="*/ 36 h 60"/>
                <a:gd name="T58" fmla="*/ 36 w 73"/>
                <a:gd name="T59" fmla="*/ 39 h 60"/>
                <a:gd name="T60" fmla="*/ 28 w 73"/>
                <a:gd name="T61" fmla="*/ 37 h 60"/>
                <a:gd name="T62" fmla="*/ 26 w 73"/>
                <a:gd name="T63" fmla="*/ 43 h 60"/>
                <a:gd name="T64" fmla="*/ 35 w 73"/>
                <a:gd name="T65" fmla="*/ 45 h 60"/>
                <a:gd name="T66" fmla="*/ 35 w 73"/>
                <a:gd name="T67" fmla="*/ 46 h 60"/>
                <a:gd name="T68" fmla="*/ 35 w 73"/>
                <a:gd name="T69" fmla="*/ 46 h 60"/>
                <a:gd name="T70" fmla="*/ 35 w 73"/>
                <a:gd name="T71" fmla="*/ 46 h 60"/>
                <a:gd name="T72" fmla="*/ 37 w 73"/>
                <a:gd name="T73" fmla="*/ 48 h 60"/>
                <a:gd name="T74" fmla="*/ 40 w 73"/>
                <a:gd name="T75" fmla="*/ 46 h 60"/>
                <a:gd name="T76" fmla="*/ 40 w 73"/>
                <a:gd name="T77" fmla="*/ 46 h 60"/>
                <a:gd name="T78" fmla="*/ 40 w 73"/>
                <a:gd name="T79" fmla="*/ 46 h 60"/>
                <a:gd name="T80" fmla="*/ 40 w 73"/>
                <a:gd name="T81" fmla="*/ 44 h 60"/>
                <a:gd name="T82" fmla="*/ 49 w 73"/>
                <a:gd name="T83" fmla="*/ 35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3" h="60">
                  <a:moveTo>
                    <a:pt x="73" y="53"/>
                  </a:moveTo>
                  <a:cubicBezTo>
                    <a:pt x="73" y="57"/>
                    <a:pt x="70" y="60"/>
                    <a:pt x="6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3" y="60"/>
                    <a:pt x="0" y="57"/>
                    <a:pt x="0" y="53"/>
                  </a:cubicBezTo>
                  <a:cubicBezTo>
                    <a:pt x="0" y="50"/>
                    <a:pt x="3" y="47"/>
                    <a:pt x="7" y="47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10"/>
                    <a:pt x="16" y="0"/>
                    <a:pt x="2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57" y="0"/>
                    <a:pt x="67" y="10"/>
                    <a:pt x="67" y="2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70" y="47"/>
                    <a:pt x="73" y="50"/>
                    <a:pt x="73" y="53"/>
                  </a:cubicBezTo>
                  <a:close/>
                  <a:moveTo>
                    <a:pt x="49" y="35"/>
                  </a:moveTo>
                  <a:cubicBezTo>
                    <a:pt x="49" y="30"/>
                    <a:pt x="46" y="28"/>
                    <a:pt x="40" y="26"/>
                  </a:cubicBezTo>
                  <a:cubicBezTo>
                    <a:pt x="36" y="24"/>
                    <a:pt x="34" y="23"/>
                    <a:pt x="34" y="21"/>
                  </a:cubicBezTo>
                  <a:cubicBezTo>
                    <a:pt x="34" y="20"/>
                    <a:pt x="35" y="18"/>
                    <a:pt x="39" y="18"/>
                  </a:cubicBezTo>
                  <a:cubicBezTo>
                    <a:pt x="42" y="18"/>
                    <a:pt x="45" y="20"/>
                    <a:pt x="46" y="20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6" y="14"/>
                    <a:pt x="43" y="13"/>
                    <a:pt x="40" y="13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0" y="10"/>
                    <a:pt x="39" y="9"/>
                    <a:pt x="37" y="9"/>
                  </a:cubicBezTo>
                  <a:cubicBezTo>
                    <a:pt x="36" y="9"/>
                    <a:pt x="35" y="10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0" y="14"/>
                    <a:pt x="27" y="18"/>
                    <a:pt x="27" y="22"/>
                  </a:cubicBezTo>
                  <a:cubicBezTo>
                    <a:pt x="27" y="27"/>
                    <a:pt x="30" y="30"/>
                    <a:pt x="36" y="31"/>
                  </a:cubicBezTo>
                  <a:cubicBezTo>
                    <a:pt x="39" y="33"/>
                    <a:pt x="41" y="34"/>
                    <a:pt x="41" y="36"/>
                  </a:cubicBezTo>
                  <a:cubicBezTo>
                    <a:pt x="41" y="38"/>
                    <a:pt x="39" y="39"/>
                    <a:pt x="36" y="39"/>
                  </a:cubicBezTo>
                  <a:cubicBezTo>
                    <a:pt x="33" y="39"/>
                    <a:pt x="30" y="38"/>
                    <a:pt x="28" y="37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8" y="44"/>
                    <a:pt x="31" y="45"/>
                    <a:pt x="35" y="45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7"/>
                    <a:pt x="36" y="48"/>
                    <a:pt x="37" y="48"/>
                  </a:cubicBezTo>
                  <a:cubicBezTo>
                    <a:pt x="39" y="48"/>
                    <a:pt x="40" y="47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6" y="43"/>
                    <a:pt x="49" y="40"/>
                    <a:pt x="4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77495" y="2298700"/>
            <a:ext cx="31991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知识结构拓展和资源类型多样性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45560" y="1764030"/>
            <a:ext cx="30067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有利于形成数字资源的规模化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84265" y="4497705"/>
            <a:ext cx="309753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有利于使被动服务转为主动服务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86610" y="5207635"/>
            <a:ext cx="291846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可有效促进数字资源的有序化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433310" y="1504950"/>
            <a:ext cx="33381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有利于实现从信息服务到知识服务</a:t>
            </a:r>
            <a:endParaRPr lang="zh-CN" altLang="en-US" sz="160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7215" y="1253490"/>
            <a:ext cx="13506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产品价值</a:t>
            </a:r>
            <a:endParaRPr lang="zh-CN" altLang="en-US" sz="2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2000" b="1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heel spokes="8"/>
      </p:transition>
    </mc:Choice>
    <mc:Fallback>
      <p:transition spd="slow">
        <p:wheel spokes="8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77850" y="39243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产品介绍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77850" y="1451610"/>
            <a:ext cx="8747125" cy="4492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Worldlib国外文献整合平台</a:t>
            </a:r>
            <a:r>
              <a:rPr lang="en-US" altLang="zh-CN" sz="20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平台在全球范围内收集、整理高质量开放数据文献，按照文献类型分为8个专题库，其中期刊</a:t>
            </a:r>
            <a:r>
              <a:rPr 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35</a:t>
            </a:r>
            <a:r>
              <a:rPr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00万篇（期刊品种不少于30000种）、国外博硕士论文4</a:t>
            </a:r>
            <a:r>
              <a:rPr 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0万篇、科技报告140万篇、艺术图片</a:t>
            </a:r>
            <a:r>
              <a:rPr 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8</a:t>
            </a:r>
            <a:r>
              <a:rPr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0万幅、外文电子图书及章节130万、专利100万篇、会议论文1</a:t>
            </a:r>
            <a:r>
              <a:rPr 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20</a:t>
            </a:r>
            <a:r>
              <a:rPr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万篇、预印本1</a:t>
            </a:r>
            <a:r>
              <a:rPr 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0万篇，共计4</a:t>
            </a:r>
            <a:r>
              <a:rPr 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00多万国外优秀文献。8个文献专题库可以在一个平台上实现一站式跨库检索。</a:t>
            </a:r>
            <a:endParaRPr sz="1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平台文献范围涵盖全学科（包括医学、化学、物理、农业、教育、应用科学、经济、天文学、工业技术、交通运输、环境、生物等）。可以按照检索点导航、学科导航、日期导航、语种导航等多种途径导航，方便用户快速差找到所需文献。</a:t>
            </a:r>
            <a:endParaRPr sz="1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sz="1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平台上所有文献均可通过访问其所在第三方网站下载全文数据，且支持手机二维码下载阅读。</a:t>
            </a:r>
            <a:endParaRPr sz="1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技术参数：</a:t>
            </a:r>
            <a:endParaRPr lang="zh-CN" altLang="en-US" sz="1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1、平台检索&lt;0.01S,聚合检索&lt;0.1S；</a:t>
            </a:r>
            <a:endParaRPr lang="zh-CN" altLang="en-US" sz="1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2、平台网站及数据库文件加密；</a:t>
            </a:r>
            <a:endParaRPr lang="zh-CN" altLang="en-US" sz="1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3、可以镜像派发生成专题数据库并且不需要安装任何数据库；</a:t>
            </a:r>
            <a:endParaRPr lang="zh-CN" altLang="en-US" sz="1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4、系统词表达到5000万；</a:t>
            </a:r>
            <a:endParaRPr lang="zh-CN" altLang="en-US" sz="1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5、内置MADL新旧版本、Sqlserver、文本等可视化导入工具；</a:t>
            </a:r>
            <a:endParaRPr lang="zh-CN" altLang="en-US" sz="1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6、包括用户认证管理、数据存储服务、搜索引擎服务、WEB发布服务、</a:t>
            </a:r>
            <a:endParaRPr lang="zh-CN" altLang="en-US" sz="1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r>
              <a:rPr lang="zh-CN" altLang="en-US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1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访问监控服务等功能；</a:t>
            </a:r>
            <a:endParaRPr lang="zh-CN" altLang="en-US" sz="1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1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77850" y="248920"/>
            <a:ext cx="1402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产品介绍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384935"/>
            <a:ext cx="3702050" cy="50526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569075" y="1781810"/>
            <a:ext cx="22517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产品软件著作权证书</a:t>
            </a:r>
            <a:endParaRPr lang="zh-CN" altLang="en-US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96" name="组合 195"/>
          <p:cNvGrpSpPr/>
          <p:nvPr/>
        </p:nvGrpSpPr>
        <p:grpSpPr>
          <a:xfrm flipH="1">
            <a:off x="5713992" y="2315365"/>
            <a:ext cx="3562872" cy="154702"/>
            <a:chOff x="7596041" y="1298672"/>
            <a:chExt cx="3562872" cy="154702"/>
          </a:xfrm>
        </p:grpSpPr>
        <p:cxnSp>
          <p:nvCxnSpPr>
            <p:cNvPr id="198" name="直接连接符 197"/>
            <p:cNvCxnSpPr/>
            <p:nvPr/>
          </p:nvCxnSpPr>
          <p:spPr>
            <a:xfrm>
              <a:off x="7596041" y="1376023"/>
              <a:ext cx="3464441" cy="0"/>
            </a:xfrm>
            <a:prstGeom prst="line">
              <a:avLst/>
            </a:prstGeom>
            <a:ln w="12700">
              <a:solidFill>
                <a:srgbClr val="52B7E1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9" name="组合 198"/>
            <p:cNvGrpSpPr/>
            <p:nvPr/>
          </p:nvGrpSpPr>
          <p:grpSpPr>
            <a:xfrm>
              <a:off x="11004211" y="1298672"/>
              <a:ext cx="154702" cy="154702"/>
              <a:chOff x="10794629" y="1746138"/>
              <a:chExt cx="154702" cy="154702"/>
            </a:xfrm>
          </p:grpSpPr>
          <p:sp>
            <p:nvSpPr>
              <p:cNvPr id="200" name="椭圆 199"/>
              <p:cNvSpPr/>
              <p:nvPr/>
            </p:nvSpPr>
            <p:spPr>
              <a:xfrm>
                <a:off x="10794629" y="1746138"/>
                <a:ext cx="154702" cy="154702"/>
              </a:xfrm>
              <a:prstGeom prst="ellipse">
                <a:avLst/>
              </a:prstGeom>
              <a:solidFill>
                <a:srgbClr val="52B7E1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a楷体" panose="02000500000000000000" pitchFamily="2" charset="-122"/>
                  <a:ea typeface="Aa楷体" panose="02000500000000000000" pitchFamily="2" charset="-122"/>
                  <a:cs typeface="Aa楷体" panose="02000500000000000000" pitchFamily="2" charset="-122"/>
                </a:endParaRPr>
              </a:p>
            </p:txBody>
          </p:sp>
          <p:sp>
            <p:nvSpPr>
              <p:cNvPr id="201" name="椭圆 200"/>
              <p:cNvSpPr/>
              <p:nvPr/>
            </p:nvSpPr>
            <p:spPr>
              <a:xfrm>
                <a:off x="10833591" y="1785100"/>
                <a:ext cx="76778" cy="76778"/>
              </a:xfrm>
              <a:prstGeom prst="ellipse">
                <a:avLst/>
              </a:prstGeom>
              <a:solidFill>
                <a:srgbClr val="52B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a楷体" panose="02000500000000000000" pitchFamily="2" charset="-122"/>
                  <a:ea typeface="Aa楷体" panose="02000500000000000000" pitchFamily="2" charset="-122"/>
                  <a:cs typeface="Aa楷体" panose="02000500000000000000" pitchFamily="2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/>
      </p:transition>
    </mc:Choice>
    <mc:Fallback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577850" y="39243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888365" y="1519555"/>
            <a:ext cx="10415270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网址：</a:t>
            </a:r>
            <a:endParaRPr 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Wingdings" panose="05000000000000000000" charset="0"/>
            </a:endParaRPr>
          </a:p>
          <a:p>
            <a:pPr indent="0"/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</a:rPr>
              <a:t>Worldlib</a:t>
            </a: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国外文献整合平台：</a:t>
            </a:r>
            <a:r>
              <a:rPr lang="en-US" sz="2800" b="1" u="sng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  <a:hlinkClick r:id="rId2"/>
              </a:rPr>
              <a:t>http://www.worldlib.net</a:t>
            </a:r>
            <a:endParaRPr lang="en-US" sz="2800" b="1" u="sng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等线" panose="02010600030101010101" charset="-122"/>
              <a:hlinkClick r:id="rId2"/>
            </a:endParaRPr>
          </a:p>
          <a:p>
            <a:pPr indent="0"/>
            <a:endParaRPr lang="zh-CN" sz="28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操作说明：</a:t>
            </a:r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</a:rPr>
              <a:t>1. </a:t>
            </a: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在浏览器中打开网址</a:t>
            </a:r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</a:rPr>
              <a:t>2. </a:t>
            </a: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在</a:t>
            </a:r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</a:rPr>
              <a:t>IP</a:t>
            </a: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开通范围内不用登录</a:t>
            </a:r>
            <a:r>
              <a:rPr lang="en-US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等线" panose="02010600030101010101" charset="-122"/>
              </a:rPr>
              <a:t>3. </a:t>
            </a: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在检索框里输入关键词点击查询按钮</a:t>
            </a:r>
            <a:endParaRPr lang="zh-CN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  <a:p>
            <a:pPr indent="0"/>
            <a:r>
              <a:rPr lang="en-US" alt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     </a:t>
            </a:r>
            <a:r>
              <a:rPr lang="zh-CN" sz="28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宋体" panose="02010600030101010101" pitchFamily="2" charset="-122"/>
              </a:rPr>
              <a:t>进入查询列表页</a:t>
            </a:r>
            <a:endParaRPr lang="zh-CN" altLang="en-US" sz="28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1000">
              <a:schemeClr val="accent1">
                <a:lumMod val="5000"/>
                <a:lumOff val="95000"/>
              </a:schemeClr>
            </a:gs>
            <a:gs pos="100000">
              <a:srgbClr val="B5D2EC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3BA3D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88365" y="1263015"/>
            <a:ext cx="10415270" cy="11372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chemeClr val="accent1"/>
                </a:solidFill>
                <a:ea typeface="宋体" panose="02010600030101010101" pitchFamily="2" charset="-122"/>
              </a:rPr>
              <a:t>操作演示</a:t>
            </a:r>
            <a:endParaRPr lang="zh-CN" sz="28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000" b="1">
                <a:solidFill>
                  <a:schemeClr val="accent1"/>
                </a:solidFill>
                <a:ea typeface="宋体" panose="02010600030101010101" pitchFamily="2" charset="-122"/>
              </a:rPr>
              <a:t>       </a:t>
            </a:r>
            <a:r>
              <a:rPr lang="zh-CN" sz="2000">
                <a:ea typeface="宋体" panose="02010600030101010101" pitchFamily="2" charset="-122"/>
              </a:rPr>
              <a:t>步骤一：校园IP内点击目标平台的链接，如http://www.worldlib.</a:t>
            </a:r>
            <a:r>
              <a:rPr lang="en-US" altLang="zh-CN" sz="2000">
                <a:ea typeface="宋体" panose="02010600030101010101" pitchFamily="2" charset="-122"/>
              </a:rPr>
              <a:t>net</a:t>
            </a:r>
            <a:r>
              <a:rPr lang="zh-CN" sz="2000">
                <a:ea typeface="宋体" panose="02010600030101010101" pitchFamily="2" charset="-122"/>
              </a:rPr>
              <a:t>，输入检索词，如     “computer science”，直接检索。</a:t>
            </a:r>
            <a:endParaRPr lang="zh-CN" sz="2000">
              <a:ea typeface="宋体" panose="02010600030101010101" pitchFamily="2" charset="-122"/>
            </a:endParaRPr>
          </a:p>
        </p:txBody>
      </p:sp>
      <p:pic>
        <p:nvPicPr>
          <p:cNvPr id="4" name="图片 33" descr="1c043864ee0a9fac911fca653ffbe9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87905" y="2531110"/>
            <a:ext cx="7778750" cy="3925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" name="任意多边形 30"/>
          <p:cNvSpPr/>
          <p:nvPr/>
        </p:nvSpPr>
        <p:spPr>
          <a:xfrm>
            <a:off x="0" y="-5333790"/>
            <a:ext cx="5534174" cy="6466174"/>
          </a:xfrm>
          <a:custGeom>
            <a:avLst/>
            <a:gdLst>
              <a:gd name="connsiteX0" fmla="*/ 0 w 5534174"/>
              <a:gd name="connsiteY0" fmla="*/ 5333790 h 6466174"/>
              <a:gd name="connsiteX1" fmla="*/ 4760212 w 5534174"/>
              <a:gd name="connsiteY1" fmla="*/ 5333790 h 6466174"/>
              <a:gd name="connsiteX2" fmla="*/ 4165202 w 5534174"/>
              <a:gd name="connsiteY2" fmla="*/ 5915751 h 6466174"/>
              <a:gd name="connsiteX3" fmla="*/ 4104213 w 5534174"/>
              <a:gd name="connsiteY3" fmla="*/ 5982607 h 6466174"/>
              <a:gd name="connsiteX4" fmla="*/ 4004937 w 5534174"/>
              <a:gd name="connsiteY4" fmla="*/ 6072500 h 6466174"/>
              <a:gd name="connsiteX5" fmla="*/ 3980646 w 5534174"/>
              <a:gd name="connsiteY5" fmla="*/ 6096259 h 6466174"/>
              <a:gd name="connsiteX6" fmla="*/ 3952617 w 5534174"/>
              <a:gd name="connsiteY6" fmla="*/ 6114434 h 6466174"/>
              <a:gd name="connsiteX7" fmla="*/ 3858961 w 5534174"/>
              <a:gd name="connsiteY7" fmla="*/ 6184209 h 6466174"/>
              <a:gd name="connsiteX8" fmla="*/ 2932440 w 5534174"/>
              <a:gd name="connsiteY8" fmla="*/ 6466174 h 6466174"/>
              <a:gd name="connsiteX9" fmla="*/ 727173 w 5534174"/>
              <a:gd name="connsiteY9" fmla="*/ 6466174 h 6466174"/>
              <a:gd name="connsiteX10" fmla="*/ 612269 w 5534174"/>
              <a:gd name="connsiteY10" fmla="*/ 6460393 h 6466174"/>
              <a:gd name="connsiteX11" fmla="*/ 612269 w 5534174"/>
              <a:gd name="connsiteY11" fmla="*/ 6466174 h 6466174"/>
              <a:gd name="connsiteX12" fmla="*/ 0 w 5534174"/>
              <a:gd name="connsiteY12" fmla="*/ 6466174 h 6466174"/>
              <a:gd name="connsiteX13" fmla="*/ 5524962 w 5534174"/>
              <a:gd name="connsiteY13" fmla="*/ 0 h 6466174"/>
              <a:gd name="connsiteX14" fmla="*/ 5534174 w 5534174"/>
              <a:gd name="connsiteY14" fmla="*/ 1874 h 6466174"/>
              <a:gd name="connsiteX15" fmla="*/ 5514798 w 5534174"/>
              <a:gd name="connsiteY15" fmla="*/ 1874 h 646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4174" h="6466174">
                <a:moveTo>
                  <a:pt x="0" y="5333790"/>
                </a:moveTo>
                <a:lnTo>
                  <a:pt x="4760212" y="5333790"/>
                </a:lnTo>
                <a:lnTo>
                  <a:pt x="4165202" y="5915751"/>
                </a:lnTo>
                <a:lnTo>
                  <a:pt x="4104213" y="5982607"/>
                </a:lnTo>
                <a:lnTo>
                  <a:pt x="4004937" y="6072500"/>
                </a:lnTo>
                <a:lnTo>
                  <a:pt x="3980646" y="6096259"/>
                </a:lnTo>
                <a:lnTo>
                  <a:pt x="3952617" y="6114434"/>
                </a:lnTo>
                <a:lnTo>
                  <a:pt x="3858961" y="6184209"/>
                </a:lnTo>
                <a:cubicBezTo>
                  <a:pt x="3594480" y="6362227"/>
                  <a:pt x="3275644" y="6466174"/>
                  <a:pt x="2932440" y="6466174"/>
                </a:cubicBezTo>
                <a:lnTo>
                  <a:pt x="727173" y="6466174"/>
                </a:lnTo>
                <a:lnTo>
                  <a:pt x="612269" y="6460393"/>
                </a:lnTo>
                <a:lnTo>
                  <a:pt x="612269" y="6466174"/>
                </a:lnTo>
                <a:lnTo>
                  <a:pt x="0" y="6466174"/>
                </a:lnTo>
                <a:close/>
                <a:moveTo>
                  <a:pt x="5524962" y="0"/>
                </a:moveTo>
                <a:lnTo>
                  <a:pt x="5534174" y="1874"/>
                </a:lnTo>
                <a:lnTo>
                  <a:pt x="5514798" y="18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0" y="-5382855"/>
            <a:ext cx="5299473" cy="6191948"/>
          </a:xfrm>
          <a:custGeom>
            <a:avLst/>
            <a:gdLst>
              <a:gd name="connsiteX0" fmla="*/ 0 w 5534174"/>
              <a:gd name="connsiteY0" fmla="*/ 5333790 h 6466174"/>
              <a:gd name="connsiteX1" fmla="*/ 4760212 w 5534174"/>
              <a:gd name="connsiteY1" fmla="*/ 5333790 h 6466174"/>
              <a:gd name="connsiteX2" fmla="*/ 4165202 w 5534174"/>
              <a:gd name="connsiteY2" fmla="*/ 5915751 h 6466174"/>
              <a:gd name="connsiteX3" fmla="*/ 4104213 w 5534174"/>
              <a:gd name="connsiteY3" fmla="*/ 5982607 h 6466174"/>
              <a:gd name="connsiteX4" fmla="*/ 4004937 w 5534174"/>
              <a:gd name="connsiteY4" fmla="*/ 6072500 h 6466174"/>
              <a:gd name="connsiteX5" fmla="*/ 3980646 w 5534174"/>
              <a:gd name="connsiteY5" fmla="*/ 6096259 h 6466174"/>
              <a:gd name="connsiteX6" fmla="*/ 3952617 w 5534174"/>
              <a:gd name="connsiteY6" fmla="*/ 6114434 h 6466174"/>
              <a:gd name="connsiteX7" fmla="*/ 3858961 w 5534174"/>
              <a:gd name="connsiteY7" fmla="*/ 6184209 h 6466174"/>
              <a:gd name="connsiteX8" fmla="*/ 2932440 w 5534174"/>
              <a:gd name="connsiteY8" fmla="*/ 6466174 h 6466174"/>
              <a:gd name="connsiteX9" fmla="*/ 727173 w 5534174"/>
              <a:gd name="connsiteY9" fmla="*/ 6466174 h 6466174"/>
              <a:gd name="connsiteX10" fmla="*/ 612269 w 5534174"/>
              <a:gd name="connsiteY10" fmla="*/ 6460393 h 6466174"/>
              <a:gd name="connsiteX11" fmla="*/ 612269 w 5534174"/>
              <a:gd name="connsiteY11" fmla="*/ 6466174 h 6466174"/>
              <a:gd name="connsiteX12" fmla="*/ 0 w 5534174"/>
              <a:gd name="connsiteY12" fmla="*/ 6466174 h 6466174"/>
              <a:gd name="connsiteX13" fmla="*/ 5524962 w 5534174"/>
              <a:gd name="connsiteY13" fmla="*/ 0 h 6466174"/>
              <a:gd name="connsiteX14" fmla="*/ 5534174 w 5534174"/>
              <a:gd name="connsiteY14" fmla="*/ 1874 h 6466174"/>
              <a:gd name="connsiteX15" fmla="*/ 5514798 w 5534174"/>
              <a:gd name="connsiteY15" fmla="*/ 1874 h 646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4174" h="6466174">
                <a:moveTo>
                  <a:pt x="0" y="5333790"/>
                </a:moveTo>
                <a:lnTo>
                  <a:pt x="4760212" y="5333790"/>
                </a:lnTo>
                <a:lnTo>
                  <a:pt x="4165202" y="5915751"/>
                </a:lnTo>
                <a:lnTo>
                  <a:pt x="4104213" y="5982607"/>
                </a:lnTo>
                <a:lnTo>
                  <a:pt x="4004937" y="6072500"/>
                </a:lnTo>
                <a:lnTo>
                  <a:pt x="3980646" y="6096259"/>
                </a:lnTo>
                <a:lnTo>
                  <a:pt x="3952617" y="6114434"/>
                </a:lnTo>
                <a:lnTo>
                  <a:pt x="3858961" y="6184209"/>
                </a:lnTo>
                <a:cubicBezTo>
                  <a:pt x="3594480" y="6362227"/>
                  <a:pt x="3275644" y="6466174"/>
                  <a:pt x="2932440" y="6466174"/>
                </a:cubicBezTo>
                <a:lnTo>
                  <a:pt x="727173" y="6466174"/>
                </a:lnTo>
                <a:lnTo>
                  <a:pt x="612269" y="6460393"/>
                </a:lnTo>
                <a:lnTo>
                  <a:pt x="612269" y="6466174"/>
                </a:lnTo>
                <a:lnTo>
                  <a:pt x="0" y="6466174"/>
                </a:lnTo>
                <a:close/>
                <a:moveTo>
                  <a:pt x="5524962" y="0"/>
                </a:moveTo>
                <a:lnTo>
                  <a:pt x="5534174" y="1874"/>
                </a:lnTo>
                <a:lnTo>
                  <a:pt x="5514798" y="1874"/>
                </a:lnTo>
                <a:close/>
              </a:path>
            </a:pathLst>
          </a:custGeom>
          <a:gradFill>
            <a:gsLst>
              <a:gs pos="0">
                <a:srgbClr val="52B7E1"/>
              </a:gs>
              <a:gs pos="100000">
                <a:srgbClr val="0371C1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3895" y="21844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1000">
              <a:schemeClr val="accent1">
                <a:lumMod val="5000"/>
                <a:lumOff val="95000"/>
              </a:schemeClr>
            </a:gs>
            <a:gs pos="100000">
              <a:srgbClr val="B5D2EC"/>
            </a:gs>
            <a:gs pos="100000">
              <a:schemeClr val="accent1">
                <a:lumMod val="45000"/>
                <a:lumOff val="55000"/>
              </a:schemeClr>
            </a:gs>
            <a:gs pos="100000">
              <a:srgbClr val="3BA3D8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888365" y="1123315"/>
            <a:ext cx="1041527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chemeClr val="accent1"/>
                </a:solidFill>
                <a:ea typeface="宋体" panose="02010600030101010101" pitchFamily="2" charset="-122"/>
              </a:rPr>
              <a:t>操作演示</a:t>
            </a:r>
            <a:endParaRPr lang="zh-CN" sz="2800" b="1">
              <a:solidFill>
                <a:schemeClr val="accent1"/>
              </a:solidFill>
              <a:ea typeface="宋体" panose="02010600030101010101" pitchFamily="2" charset="-122"/>
            </a:endParaRPr>
          </a:p>
          <a:p>
            <a:pPr indent="0"/>
            <a:r>
              <a:rPr lang="zh-CN" sz="2000" b="1">
                <a:solidFill>
                  <a:schemeClr val="accent1"/>
                </a:solidFill>
                <a:ea typeface="宋体" panose="02010600030101010101" pitchFamily="2" charset="-122"/>
              </a:rPr>
              <a:t>       </a:t>
            </a:r>
            <a:r>
              <a:rPr lang="zh-CN" sz="2000">
                <a:solidFill>
                  <a:schemeClr val="tx1"/>
                </a:solidFill>
                <a:ea typeface="宋体" panose="02010600030101010101" pitchFamily="2" charset="-122"/>
              </a:rPr>
              <a:t>步骤二：进入检索结果界面</a:t>
            </a:r>
            <a:endParaRPr lang="zh-CN" sz="200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pic>
        <p:nvPicPr>
          <p:cNvPr id="5" name="图片 4" descr="微信图片_202109031249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50390" y="2127885"/>
            <a:ext cx="8832850" cy="4311015"/>
          </a:xfrm>
          <a:prstGeom prst="rect">
            <a:avLst/>
          </a:prstGeom>
        </p:spPr>
      </p:pic>
      <p:sp>
        <p:nvSpPr>
          <p:cNvPr id="31" name="任意多边形 30"/>
          <p:cNvSpPr/>
          <p:nvPr/>
        </p:nvSpPr>
        <p:spPr>
          <a:xfrm>
            <a:off x="0" y="-5333790"/>
            <a:ext cx="5534174" cy="6466174"/>
          </a:xfrm>
          <a:custGeom>
            <a:avLst/>
            <a:gdLst>
              <a:gd name="connsiteX0" fmla="*/ 0 w 5534174"/>
              <a:gd name="connsiteY0" fmla="*/ 5333790 h 6466174"/>
              <a:gd name="connsiteX1" fmla="*/ 4760212 w 5534174"/>
              <a:gd name="connsiteY1" fmla="*/ 5333790 h 6466174"/>
              <a:gd name="connsiteX2" fmla="*/ 4165202 w 5534174"/>
              <a:gd name="connsiteY2" fmla="*/ 5915751 h 6466174"/>
              <a:gd name="connsiteX3" fmla="*/ 4104213 w 5534174"/>
              <a:gd name="connsiteY3" fmla="*/ 5982607 h 6466174"/>
              <a:gd name="connsiteX4" fmla="*/ 4004937 w 5534174"/>
              <a:gd name="connsiteY4" fmla="*/ 6072500 h 6466174"/>
              <a:gd name="connsiteX5" fmla="*/ 3980646 w 5534174"/>
              <a:gd name="connsiteY5" fmla="*/ 6096259 h 6466174"/>
              <a:gd name="connsiteX6" fmla="*/ 3952617 w 5534174"/>
              <a:gd name="connsiteY6" fmla="*/ 6114434 h 6466174"/>
              <a:gd name="connsiteX7" fmla="*/ 3858961 w 5534174"/>
              <a:gd name="connsiteY7" fmla="*/ 6184209 h 6466174"/>
              <a:gd name="connsiteX8" fmla="*/ 2932440 w 5534174"/>
              <a:gd name="connsiteY8" fmla="*/ 6466174 h 6466174"/>
              <a:gd name="connsiteX9" fmla="*/ 727173 w 5534174"/>
              <a:gd name="connsiteY9" fmla="*/ 6466174 h 6466174"/>
              <a:gd name="connsiteX10" fmla="*/ 612269 w 5534174"/>
              <a:gd name="connsiteY10" fmla="*/ 6460393 h 6466174"/>
              <a:gd name="connsiteX11" fmla="*/ 612269 w 5534174"/>
              <a:gd name="connsiteY11" fmla="*/ 6466174 h 6466174"/>
              <a:gd name="connsiteX12" fmla="*/ 0 w 5534174"/>
              <a:gd name="connsiteY12" fmla="*/ 6466174 h 6466174"/>
              <a:gd name="connsiteX13" fmla="*/ 5524962 w 5534174"/>
              <a:gd name="connsiteY13" fmla="*/ 0 h 6466174"/>
              <a:gd name="connsiteX14" fmla="*/ 5534174 w 5534174"/>
              <a:gd name="connsiteY14" fmla="*/ 1874 h 6466174"/>
              <a:gd name="connsiteX15" fmla="*/ 5514798 w 5534174"/>
              <a:gd name="connsiteY15" fmla="*/ 1874 h 646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4174" h="6466174">
                <a:moveTo>
                  <a:pt x="0" y="5333790"/>
                </a:moveTo>
                <a:lnTo>
                  <a:pt x="4760212" y="5333790"/>
                </a:lnTo>
                <a:lnTo>
                  <a:pt x="4165202" y="5915751"/>
                </a:lnTo>
                <a:lnTo>
                  <a:pt x="4104213" y="5982607"/>
                </a:lnTo>
                <a:lnTo>
                  <a:pt x="4004937" y="6072500"/>
                </a:lnTo>
                <a:lnTo>
                  <a:pt x="3980646" y="6096259"/>
                </a:lnTo>
                <a:lnTo>
                  <a:pt x="3952617" y="6114434"/>
                </a:lnTo>
                <a:lnTo>
                  <a:pt x="3858961" y="6184209"/>
                </a:lnTo>
                <a:cubicBezTo>
                  <a:pt x="3594480" y="6362227"/>
                  <a:pt x="3275644" y="6466174"/>
                  <a:pt x="2932440" y="6466174"/>
                </a:cubicBezTo>
                <a:lnTo>
                  <a:pt x="727173" y="6466174"/>
                </a:lnTo>
                <a:lnTo>
                  <a:pt x="612269" y="6460393"/>
                </a:lnTo>
                <a:lnTo>
                  <a:pt x="612269" y="6466174"/>
                </a:lnTo>
                <a:lnTo>
                  <a:pt x="0" y="6466174"/>
                </a:lnTo>
                <a:close/>
                <a:moveTo>
                  <a:pt x="5524962" y="0"/>
                </a:moveTo>
                <a:lnTo>
                  <a:pt x="5534174" y="1874"/>
                </a:lnTo>
                <a:lnTo>
                  <a:pt x="5514798" y="18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dist="1016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2" name="任意多边形 31"/>
          <p:cNvSpPr/>
          <p:nvPr/>
        </p:nvSpPr>
        <p:spPr>
          <a:xfrm>
            <a:off x="0" y="-5382855"/>
            <a:ext cx="5299473" cy="6191948"/>
          </a:xfrm>
          <a:custGeom>
            <a:avLst/>
            <a:gdLst>
              <a:gd name="connsiteX0" fmla="*/ 0 w 5534174"/>
              <a:gd name="connsiteY0" fmla="*/ 5333790 h 6466174"/>
              <a:gd name="connsiteX1" fmla="*/ 4760212 w 5534174"/>
              <a:gd name="connsiteY1" fmla="*/ 5333790 h 6466174"/>
              <a:gd name="connsiteX2" fmla="*/ 4165202 w 5534174"/>
              <a:gd name="connsiteY2" fmla="*/ 5915751 h 6466174"/>
              <a:gd name="connsiteX3" fmla="*/ 4104213 w 5534174"/>
              <a:gd name="connsiteY3" fmla="*/ 5982607 h 6466174"/>
              <a:gd name="connsiteX4" fmla="*/ 4004937 w 5534174"/>
              <a:gd name="connsiteY4" fmla="*/ 6072500 h 6466174"/>
              <a:gd name="connsiteX5" fmla="*/ 3980646 w 5534174"/>
              <a:gd name="connsiteY5" fmla="*/ 6096259 h 6466174"/>
              <a:gd name="connsiteX6" fmla="*/ 3952617 w 5534174"/>
              <a:gd name="connsiteY6" fmla="*/ 6114434 h 6466174"/>
              <a:gd name="connsiteX7" fmla="*/ 3858961 w 5534174"/>
              <a:gd name="connsiteY7" fmla="*/ 6184209 h 6466174"/>
              <a:gd name="connsiteX8" fmla="*/ 2932440 w 5534174"/>
              <a:gd name="connsiteY8" fmla="*/ 6466174 h 6466174"/>
              <a:gd name="connsiteX9" fmla="*/ 727173 w 5534174"/>
              <a:gd name="connsiteY9" fmla="*/ 6466174 h 6466174"/>
              <a:gd name="connsiteX10" fmla="*/ 612269 w 5534174"/>
              <a:gd name="connsiteY10" fmla="*/ 6460393 h 6466174"/>
              <a:gd name="connsiteX11" fmla="*/ 612269 w 5534174"/>
              <a:gd name="connsiteY11" fmla="*/ 6466174 h 6466174"/>
              <a:gd name="connsiteX12" fmla="*/ 0 w 5534174"/>
              <a:gd name="connsiteY12" fmla="*/ 6466174 h 6466174"/>
              <a:gd name="connsiteX13" fmla="*/ 5524962 w 5534174"/>
              <a:gd name="connsiteY13" fmla="*/ 0 h 6466174"/>
              <a:gd name="connsiteX14" fmla="*/ 5534174 w 5534174"/>
              <a:gd name="connsiteY14" fmla="*/ 1874 h 6466174"/>
              <a:gd name="connsiteX15" fmla="*/ 5514798 w 5534174"/>
              <a:gd name="connsiteY15" fmla="*/ 1874 h 646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34174" h="6466174">
                <a:moveTo>
                  <a:pt x="0" y="5333790"/>
                </a:moveTo>
                <a:lnTo>
                  <a:pt x="4760212" y="5333790"/>
                </a:lnTo>
                <a:lnTo>
                  <a:pt x="4165202" y="5915751"/>
                </a:lnTo>
                <a:lnTo>
                  <a:pt x="4104213" y="5982607"/>
                </a:lnTo>
                <a:lnTo>
                  <a:pt x="4004937" y="6072500"/>
                </a:lnTo>
                <a:lnTo>
                  <a:pt x="3980646" y="6096259"/>
                </a:lnTo>
                <a:lnTo>
                  <a:pt x="3952617" y="6114434"/>
                </a:lnTo>
                <a:lnTo>
                  <a:pt x="3858961" y="6184209"/>
                </a:lnTo>
                <a:cubicBezTo>
                  <a:pt x="3594480" y="6362227"/>
                  <a:pt x="3275644" y="6466174"/>
                  <a:pt x="2932440" y="6466174"/>
                </a:cubicBezTo>
                <a:lnTo>
                  <a:pt x="727173" y="6466174"/>
                </a:lnTo>
                <a:lnTo>
                  <a:pt x="612269" y="6460393"/>
                </a:lnTo>
                <a:lnTo>
                  <a:pt x="612269" y="6466174"/>
                </a:lnTo>
                <a:lnTo>
                  <a:pt x="0" y="6466174"/>
                </a:lnTo>
                <a:close/>
                <a:moveTo>
                  <a:pt x="5524962" y="0"/>
                </a:moveTo>
                <a:lnTo>
                  <a:pt x="5534174" y="1874"/>
                </a:lnTo>
                <a:lnTo>
                  <a:pt x="5514798" y="1874"/>
                </a:lnTo>
                <a:close/>
              </a:path>
            </a:pathLst>
          </a:custGeom>
          <a:gradFill>
            <a:gsLst>
              <a:gs pos="0">
                <a:srgbClr val="52B7E1"/>
              </a:gs>
              <a:gs pos="100000">
                <a:srgbClr val="0371C1"/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83895" y="218440"/>
            <a:ext cx="20116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产品使用说明</a:t>
            </a:r>
            <a:endParaRPr lang="zh-CN" altLang="en-US" sz="2400" b="1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5276,&quot;width&quot;:10454}"/>
</p:tagLst>
</file>

<file path=ppt/tags/tag2.xml><?xml version="1.0" encoding="utf-8"?>
<p:tagLst xmlns:p="http://schemas.openxmlformats.org/presentationml/2006/main">
  <p:tag name="KSO_WPP_MARK_KEY" val="d076cf97-6587-4552-ae45-90958abb5525"/>
  <p:tag name="COMMONDATA" val="eyJoZGlkIjoiMTVhZWM3MzkxOTQ1YjE5NTU1NGYxMWU2ZDYwN2MwZm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1362</Words>
  <Application>WPS 演示</Application>
  <PresentationFormat>宽屏</PresentationFormat>
  <Paragraphs>106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思源黑体</vt:lpstr>
      <vt:lpstr>黑体</vt:lpstr>
      <vt:lpstr>Open Sans</vt:lpstr>
      <vt:lpstr>Aa楷体</vt:lpstr>
      <vt:lpstr>Wingdings</vt:lpstr>
      <vt:lpstr>等线</vt:lpstr>
      <vt:lpstr>Arial Unicode MS</vt:lpstr>
      <vt:lpstr>Calibri</vt:lpstr>
      <vt:lpstr>Calibri Light</vt:lpstr>
      <vt:lpstr>Segoe Print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FeiFly</dc:creator>
  <cp:lastModifiedBy>黑山老妖</cp:lastModifiedBy>
  <cp:revision>29</cp:revision>
  <dcterms:created xsi:type="dcterms:W3CDTF">2018-04-06T14:47:00Z</dcterms:created>
  <dcterms:modified xsi:type="dcterms:W3CDTF">2023-03-27T08:49:56Z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81ADD71EDF8C4E20B3E5820AA17B4539</vt:lpwstr>
  </property>
</Properties>
</file>